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92" r:id="rId4"/>
    <p:sldId id="294" r:id="rId5"/>
    <p:sldId id="280" r:id="rId6"/>
    <p:sldId id="293" r:id="rId7"/>
    <p:sldId id="290" r:id="rId8"/>
    <p:sldId id="281" r:id="rId9"/>
    <p:sldId id="279" r:id="rId10"/>
    <p:sldId id="283" r:id="rId11"/>
    <p:sldId id="287" r:id="rId12"/>
    <p:sldId id="288" r:id="rId13"/>
    <p:sldId id="289" r:id="rId14"/>
    <p:sldId id="295" r:id="rId15"/>
    <p:sldId id="260" r:id="rId16"/>
    <p:sldId id="284" r:id="rId17"/>
    <p:sldId id="285" r:id="rId18"/>
    <p:sldId id="278" r:id="rId19"/>
    <p:sldId id="286" r:id="rId20"/>
    <p:sldId id="277" r:id="rId21"/>
    <p:sldId id="291" r:id="rId22"/>
    <p:sldId id="276" r:id="rId23"/>
    <p:sldId id="261" r:id="rId24"/>
    <p:sldId id="259" r:id="rId25"/>
    <p:sldId id="275" r:id="rId26"/>
    <p:sldId id="262" r:id="rId27"/>
    <p:sldId id="263" r:id="rId28"/>
    <p:sldId id="264" r:id="rId29"/>
    <p:sldId id="265" r:id="rId30"/>
    <p:sldId id="26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38" autoAdjust="0"/>
  </p:normalViewPr>
  <p:slideViewPr>
    <p:cSldViewPr>
      <p:cViewPr varScale="1">
        <p:scale>
          <a:sx n="87" d="100"/>
          <a:sy n="87" d="100"/>
        </p:scale>
        <p:origin x="11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1A76-AACB-4B09-B5C1-FF7B7BE08FDB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23BF-C5A7-4986-B06E-B3FDA5A59C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1A76-AACB-4B09-B5C1-FF7B7BE08FDB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23BF-C5A7-4986-B06E-B3FDA5A59C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1A76-AACB-4B09-B5C1-FF7B7BE08FDB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23BF-C5A7-4986-B06E-B3FDA5A59C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1A76-AACB-4B09-B5C1-FF7B7BE08FDB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23BF-C5A7-4986-B06E-B3FDA5A59C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1A76-AACB-4B09-B5C1-FF7B7BE08FDB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23BF-C5A7-4986-B06E-B3FDA5A59C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1A76-AACB-4B09-B5C1-FF7B7BE08FDB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23BF-C5A7-4986-B06E-B3FDA5A59C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1A76-AACB-4B09-B5C1-FF7B7BE08FDB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23BF-C5A7-4986-B06E-B3FDA5A59C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1A76-AACB-4B09-B5C1-FF7B7BE08FDB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23BF-C5A7-4986-B06E-B3FDA5A59C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1A76-AACB-4B09-B5C1-FF7B7BE08FDB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23BF-C5A7-4986-B06E-B3FDA5A59C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1A76-AACB-4B09-B5C1-FF7B7BE08FDB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23BF-C5A7-4986-B06E-B3FDA5A59C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1A76-AACB-4B09-B5C1-FF7B7BE08FDB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F123BF-C5A7-4986-B06E-B3FDA5A59C5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F11A76-AACB-4B09-B5C1-FF7B7BE08FDB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F123BF-C5A7-4986-B06E-B3FDA5A59C5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676" name="AutoShape 4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678" name="AutoShape 6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34" name="AutoShape 2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2290" name="Picture 2" descr="Render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492896"/>
            <a:ext cx="7128792" cy="1366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676" name="AutoShape 4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678" name="AutoShape 6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34" name="AutoShape 2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547664" y="404664"/>
            <a:ext cx="54457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Number Bonds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919633"/>
              </p:ext>
            </p:extLst>
          </p:nvPr>
        </p:nvGraphicFramePr>
        <p:xfrm>
          <a:off x="1222525" y="1844824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Additions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Subtractions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10+0=10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0+10=10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10-0=10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10-10=0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9+1=10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1+9=10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10-1=9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10-9=1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8+2</a:t>
                      </a:r>
                      <a:r>
                        <a:rPr lang="en-GB" baseline="0" dirty="0" smtClean="0"/>
                        <a:t>=10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2+8=10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10-2=8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10-8=2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7+3=10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3+7=10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10-3=7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10-7=3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6+4=10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4+6=10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10-4=6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10-6=4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5+5=10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5+5=10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10-5=5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10-5=5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66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949487"/>
              </p:ext>
            </p:extLst>
          </p:nvPr>
        </p:nvGraphicFramePr>
        <p:xfrm>
          <a:off x="1619672" y="1700808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Additions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Subtractions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1+0=1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0+1=1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1-0=1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1-1=0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2+0=2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0+2=2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2-0=2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2-2=0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1+1=2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1+1=2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2-1=1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2-1=1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3+0=3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0+3=3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3-0=3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3-3=0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2+1=3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1+2=3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3-2=1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3-1=2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4+0=4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0+4=4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4-0=4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4-4=0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3+1=4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1+3=4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4-1=3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4-3=1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2+2=4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2+2=4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4-2=2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4-2=2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640"/>
            <a:ext cx="6121400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329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29050"/>
              </p:ext>
            </p:extLst>
          </p:nvPr>
        </p:nvGraphicFramePr>
        <p:xfrm>
          <a:off x="714626" y="1324793"/>
          <a:ext cx="6096000" cy="444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Additions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Subtractions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5+0=5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0+5=5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5-0=5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5-5=0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4+1=5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1+4=5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5-1=4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5-4=1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3+2=5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2+3=5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5-2=3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5-3=2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6+0=6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0+6=6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6-0=6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6-6=0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5+1=6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1+5=6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6-1=5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6-5=1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4+2=6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2+4=6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6-2=4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6-4=2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3+3=6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3+3=6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6-3=3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6-3=3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7+0=7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0+7=7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7-0=7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7-7=0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6+1=7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1+6=7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7-1=6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7-6=1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5+2=7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2+5=7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7-2=5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7-5=2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3+4=7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4+3=7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7-3=4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7-4=3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-13539"/>
            <a:ext cx="6121400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60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090933"/>
              </p:ext>
            </p:extLst>
          </p:nvPr>
        </p:nvGraphicFramePr>
        <p:xfrm>
          <a:off x="1691680" y="1340768"/>
          <a:ext cx="6096000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293752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Additions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Subtractions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8+0=8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0+8=8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8-0=8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8-8=0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7+1=8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1+7=8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8-1=7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8-7=1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6+2=8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2+6=8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8-2=6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8-6=2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5+3=8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3+5=8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8-3=5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8-5=3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4+4=8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4+4=8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8-4=4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8-4=4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9+0=9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0+9=9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9-0=9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9-9=1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8+1=9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1+8=9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9-1=8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9-8=1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7+2=9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2+7=9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9-2=7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9-7=2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6+3=9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3+6=9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9-3=6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9-6=3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5+4=9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4+5=9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9-4=5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9-5=4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-4912"/>
            <a:ext cx="6121400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89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101.bu.edu/StudentDoc/Archives/ED101fa09/rkosakow/Images/Number%20Line%200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861048"/>
            <a:ext cx="7056784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1828800"/>
          </a:xfrm>
        </p:spPr>
        <p:txBody>
          <a:bodyPr/>
          <a:lstStyle/>
          <a:p>
            <a:pPr algn="ctr"/>
            <a:r>
              <a:rPr lang="en-GB" dirty="0" smtClean="0"/>
              <a:t>Counting Back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7854696" cy="1752600"/>
          </a:xfrm>
        </p:spPr>
        <p:txBody>
          <a:bodyPr/>
          <a:lstStyle/>
          <a:p>
            <a:r>
              <a:rPr lang="en-GB" dirty="0" smtClean="0"/>
              <a:t>Subtracting by counting back using a number line.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2994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8024" y="4695300"/>
            <a:ext cx="3796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6714" y="5771"/>
            <a:ext cx="806342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Subtracting by </a:t>
            </a:r>
          </a:p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counting back mentally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12133" y="2060848"/>
            <a:ext cx="477566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7 – 1 = 6</a:t>
            </a:r>
          </a:p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10 – 2 = </a:t>
            </a:r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8</a:t>
            </a:r>
            <a:endParaRPr lang="en-US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25 – 5 = 20</a:t>
            </a:r>
          </a:p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100 – 10 =90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676" name="AutoShape 4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678" name="AutoShape 6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34" name="AutoShape 2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-378294" y="908720"/>
            <a:ext cx="99005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Subtract a 1-digit number      from a </a:t>
            </a:r>
            <a:r>
              <a:rPr lang="en-US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2-</a:t>
            </a:r>
            <a:r>
              <a:rPr lang="en-US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digit number </a:t>
            </a:r>
            <a:endParaRPr lang="en-US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80674" y="2967335"/>
            <a:ext cx="3382657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17 – 5 = </a:t>
            </a:r>
          </a:p>
          <a:p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24 – 3 =</a:t>
            </a:r>
          </a:p>
          <a:p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16 – 6 =</a:t>
            </a:r>
          </a:p>
          <a:p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23 – 7 =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531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676" name="AutoShape 4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678" name="AutoShape 6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34" name="AutoShape 2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331640" y="548680"/>
            <a:ext cx="60580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Subtracting by </a:t>
            </a:r>
          </a:p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counting up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9752" y="2348880"/>
            <a:ext cx="4229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14 – 12 = 2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5736" y="4509120"/>
            <a:ext cx="13308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425332" y="4581128"/>
            <a:ext cx="352839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076056" y="4509120"/>
            <a:ext cx="13308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14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2774159" y="4005064"/>
            <a:ext cx="2880320" cy="5040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51701" y="3272210"/>
            <a:ext cx="13308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+2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080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979712" y="3212976"/>
            <a:ext cx="648072" cy="64807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30</a:t>
            </a:r>
            <a:endParaRPr lang="en-GB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915816" y="3284984"/>
            <a:ext cx="648072" cy="64807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9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16016" y="3212976"/>
            <a:ext cx="648072" cy="64807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20</a:t>
            </a:r>
            <a:endParaRPr lang="en-GB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52120" y="3212976"/>
            <a:ext cx="648072" cy="64807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>
            <a:endCxn id="10" idx="1"/>
          </p:cNvCxnSpPr>
          <p:nvPr/>
        </p:nvCxnSpPr>
        <p:spPr>
          <a:xfrm>
            <a:off x="5220072" y="2420888"/>
            <a:ext cx="526956" cy="886996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88041" y="2519538"/>
            <a:ext cx="166916" cy="74298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8" idx="0"/>
          </p:cNvCxnSpPr>
          <p:nvPr/>
        </p:nvCxnSpPr>
        <p:spPr>
          <a:xfrm flipH="1">
            <a:off x="3239852" y="2420888"/>
            <a:ext cx="254341" cy="864096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321750" y="2420888"/>
            <a:ext cx="612068" cy="79208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51294" y="4077072"/>
            <a:ext cx="56886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First subtract your tens. </a:t>
            </a:r>
          </a:p>
          <a:p>
            <a:pPr algn="ctr"/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30-20=10</a:t>
            </a:r>
          </a:p>
          <a:p>
            <a:pPr algn="ctr"/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Then your ones</a:t>
            </a:r>
          </a:p>
          <a:p>
            <a:pPr algn="ctr"/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9-3=6</a:t>
            </a:r>
          </a:p>
          <a:p>
            <a:pPr algn="ctr"/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Finally recombine</a:t>
            </a:r>
          </a:p>
          <a:p>
            <a:pPr algn="ctr"/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10+6=16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77850" y="548680"/>
            <a:ext cx="50424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Partitioning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6019" y="1641574"/>
            <a:ext cx="35060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39 – 23 =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676" name="AutoShape 4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678" name="AutoShape 6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34" name="AutoShape 2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620580" y="738343"/>
            <a:ext cx="78534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Subtracting 10 from</a:t>
            </a:r>
          </a:p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multiples of 10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78973" y="3693973"/>
            <a:ext cx="17540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+ 10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07704" y="4721661"/>
            <a:ext cx="4896544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121" y="2443703"/>
            <a:ext cx="5340350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437112"/>
            <a:ext cx="1755775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617303"/>
            <a:ext cx="1755775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urved Right Arrow 10"/>
          <p:cNvSpPr/>
          <p:nvPr/>
        </p:nvSpPr>
        <p:spPr>
          <a:xfrm rot="5400000">
            <a:off x="3751135" y="1680689"/>
            <a:ext cx="1028991" cy="4715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6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nder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708920"/>
            <a:ext cx="5256584" cy="993994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179512" y="1668350"/>
            <a:ext cx="2574286" cy="60852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</a:rPr>
              <a:t>Difference</a:t>
            </a:r>
            <a:endParaRPr lang="en-GB" sz="2400" b="1" dirty="0">
              <a:solidFill>
                <a:schemeClr val="accent6">
                  <a:lumMod val="75000"/>
                </a:schemeClr>
              </a:solidFill>
              <a:latin typeface="Sassoon Primary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753798" y="1020278"/>
            <a:ext cx="2664296" cy="6480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</a:rPr>
              <a:t>Decrease</a:t>
            </a:r>
            <a:endParaRPr lang="en-GB" sz="2400" b="1" dirty="0">
              <a:solidFill>
                <a:schemeClr val="accent6">
                  <a:lumMod val="75000"/>
                </a:schemeClr>
              </a:solidFill>
              <a:latin typeface="Sassoon Primary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733585" y="1052470"/>
            <a:ext cx="2195925" cy="7920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</a:rPr>
              <a:t>Subtract</a:t>
            </a:r>
            <a:endParaRPr lang="en-GB" sz="2400" b="1" dirty="0">
              <a:solidFill>
                <a:schemeClr val="accent6">
                  <a:lumMod val="75000"/>
                </a:schemeClr>
              </a:solidFill>
              <a:latin typeface="Sassoon Primary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466371" y="2204864"/>
            <a:ext cx="2232248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</a:rPr>
              <a:t>Minus</a:t>
            </a:r>
            <a:endParaRPr lang="en-GB" sz="2400" b="1" dirty="0">
              <a:solidFill>
                <a:schemeClr val="accent6">
                  <a:lumMod val="75000"/>
                </a:schemeClr>
              </a:solidFill>
              <a:latin typeface="Sassoon Primary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995092" y="4869161"/>
            <a:ext cx="2232248" cy="7200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</a:rPr>
              <a:t>Take from</a:t>
            </a:r>
            <a:endParaRPr lang="en-GB" sz="2400" b="1" dirty="0">
              <a:solidFill>
                <a:schemeClr val="accent6">
                  <a:lumMod val="75000"/>
                </a:schemeClr>
              </a:solidFill>
              <a:latin typeface="Sassoon Primary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466371" y="4080091"/>
            <a:ext cx="2232248" cy="7200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</a:rPr>
              <a:t>Reduce</a:t>
            </a:r>
            <a:endParaRPr lang="en-GB" sz="2400" b="1" dirty="0">
              <a:solidFill>
                <a:schemeClr val="accent6">
                  <a:lumMod val="75000"/>
                </a:schemeClr>
              </a:solidFill>
              <a:latin typeface="Sassoon Primary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39552" y="5159299"/>
            <a:ext cx="2664296" cy="6480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</a:rPr>
              <a:t>Subtrahend</a:t>
            </a:r>
            <a:endParaRPr lang="en-GB" sz="2400" b="1" dirty="0">
              <a:solidFill>
                <a:schemeClr val="accent6">
                  <a:lumMod val="75000"/>
                </a:schemeClr>
              </a:solidFill>
              <a:latin typeface="Sassoon Primary" pitchFamily="2" charset="0"/>
            </a:endParaRPr>
          </a:p>
        </p:txBody>
      </p:sp>
      <p:cxnSp>
        <p:nvCxnSpPr>
          <p:cNvPr id="15" name="Straight Arrow Connector 14"/>
          <p:cNvCxnSpPr>
            <a:endCxn id="7" idx="4"/>
          </p:cNvCxnSpPr>
          <p:nvPr/>
        </p:nvCxnSpPr>
        <p:spPr>
          <a:xfrm flipV="1">
            <a:off x="3905926" y="1668350"/>
            <a:ext cx="180020" cy="12961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3" idx="0"/>
          </p:cNvCxnSpPr>
          <p:nvPr/>
        </p:nvCxnSpPr>
        <p:spPr>
          <a:xfrm flipH="1">
            <a:off x="1871700" y="3575123"/>
            <a:ext cx="1764196" cy="1584176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0"/>
          </p:cNvCxnSpPr>
          <p:nvPr/>
        </p:nvCxnSpPr>
        <p:spPr>
          <a:xfrm>
            <a:off x="4643164" y="3575123"/>
            <a:ext cx="468052" cy="129403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2" idx="0"/>
          </p:cNvCxnSpPr>
          <p:nvPr/>
        </p:nvCxnSpPr>
        <p:spPr>
          <a:xfrm>
            <a:off x="6178339" y="3648043"/>
            <a:ext cx="1404156" cy="43204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000856" y="1756864"/>
            <a:ext cx="834476" cy="108012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6" idx="4"/>
          </p:cNvCxnSpPr>
          <p:nvPr/>
        </p:nvCxnSpPr>
        <p:spPr>
          <a:xfrm flipH="1" flipV="1">
            <a:off x="1466655" y="2276872"/>
            <a:ext cx="513058" cy="504056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1403648" y="3501008"/>
            <a:ext cx="432048" cy="28803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95536" y="3857206"/>
            <a:ext cx="1944216" cy="6480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</a:rPr>
              <a:t>L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</a:rPr>
              <a:t>ess</a:t>
            </a:r>
            <a:endParaRPr lang="en-GB" sz="2400" b="1" dirty="0">
              <a:solidFill>
                <a:schemeClr val="accent6">
                  <a:lumMod val="75000"/>
                </a:schemeClr>
              </a:solidFill>
              <a:latin typeface="Sassoon Primary" pitchFamily="2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156176" y="2528900"/>
            <a:ext cx="310195" cy="36004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6585" y="1994580"/>
            <a:ext cx="864096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  <a:cs typeface="Utsaah" pitchFamily="34" charset="0"/>
              </a:rPr>
              <a:t>To count back in tens you need to know your 10 times tables</a:t>
            </a:r>
          </a:p>
          <a:p>
            <a:pPr algn="ctr"/>
            <a:endParaRPr lang="en-GB" sz="2800" b="1" dirty="0" smtClean="0">
              <a:solidFill>
                <a:schemeClr val="accent6">
                  <a:lumMod val="75000"/>
                </a:schemeClr>
              </a:solidFill>
              <a:latin typeface="Sassoon Primary" pitchFamily="2" charset="0"/>
              <a:cs typeface="Utsaah" pitchFamily="34" charset="0"/>
            </a:endParaRPr>
          </a:p>
          <a:p>
            <a:pPr algn="ctr"/>
            <a:endParaRPr lang="en-GB" sz="2800" b="1" dirty="0" smtClean="0">
              <a:solidFill>
                <a:schemeClr val="accent6">
                  <a:lumMod val="75000"/>
                </a:schemeClr>
              </a:solidFill>
              <a:latin typeface="Sassoon Primary" pitchFamily="2" charset="0"/>
              <a:cs typeface="Utsaah" pitchFamily="34" charset="0"/>
            </a:endParaRPr>
          </a:p>
          <a:p>
            <a:pPr algn="ctr"/>
            <a:endParaRPr lang="en-GB" sz="2800" b="1" dirty="0" smtClean="0">
              <a:solidFill>
                <a:schemeClr val="accent6">
                  <a:lumMod val="75000"/>
                </a:schemeClr>
              </a:solidFill>
              <a:latin typeface="Sassoon Primary" pitchFamily="2" charset="0"/>
              <a:cs typeface="Utsaah" pitchFamily="34" charset="0"/>
            </a:endParaRPr>
          </a:p>
          <a:p>
            <a:pPr algn="ctr"/>
            <a:endParaRPr lang="en-GB" sz="2800" b="1" dirty="0" smtClean="0">
              <a:solidFill>
                <a:schemeClr val="accent6">
                  <a:lumMod val="75000"/>
                </a:schemeClr>
              </a:solidFill>
              <a:latin typeface="Sassoon Primary" pitchFamily="2" charset="0"/>
              <a:cs typeface="Utsaah" pitchFamily="34" charset="0"/>
            </a:endParaRPr>
          </a:p>
          <a:p>
            <a:r>
              <a:rPr lang="en-GB" sz="3600" b="1" dirty="0" smtClean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  <a:cs typeface="Utsaah" pitchFamily="34" charset="0"/>
              </a:rPr>
              <a:t>10,20,30,40,50,60,70,80,90,100,110 &amp; 120.</a:t>
            </a:r>
          </a:p>
          <a:p>
            <a:pPr algn="ctr"/>
            <a:endParaRPr lang="en-GB" sz="2800" b="1" dirty="0">
              <a:solidFill>
                <a:schemeClr val="accent6">
                  <a:lumMod val="75000"/>
                </a:schemeClr>
              </a:solidFill>
              <a:latin typeface="Sassoon Primary" pitchFamily="2" charset="0"/>
              <a:cs typeface="Utsaah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534319" y="4582186"/>
            <a:ext cx="576064" cy="50405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 flipV="1">
            <a:off x="2607420" y="4048325"/>
            <a:ext cx="3330158" cy="480804"/>
            <a:chOff x="2170003" y="2804297"/>
            <a:chExt cx="3301144" cy="391957"/>
          </a:xfrm>
        </p:grpSpPr>
        <p:sp>
          <p:nvSpPr>
            <p:cNvPr id="8" name="Curved Down Arrow 7"/>
            <p:cNvSpPr/>
            <p:nvPr/>
          </p:nvSpPr>
          <p:spPr>
            <a:xfrm rot="21352875" flipH="1" flipV="1">
              <a:off x="4743555" y="2806148"/>
              <a:ext cx="727592" cy="384114"/>
            </a:xfrm>
            <a:prstGeom prst="curvedDownArrow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Curved Down Arrow 8"/>
            <p:cNvSpPr/>
            <p:nvPr/>
          </p:nvSpPr>
          <p:spPr>
            <a:xfrm rot="21352875" flipH="1" flipV="1">
              <a:off x="4114212" y="2811992"/>
              <a:ext cx="670122" cy="384115"/>
            </a:xfrm>
            <a:prstGeom prst="curvedDownArrow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Curved Down Arrow 9"/>
            <p:cNvSpPr/>
            <p:nvPr/>
          </p:nvSpPr>
          <p:spPr>
            <a:xfrm rot="21352875" flipH="1" flipV="1">
              <a:off x="3504920" y="2804297"/>
              <a:ext cx="664950" cy="384114"/>
            </a:xfrm>
            <a:prstGeom prst="curvedDownArrow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Curved Down Arrow 10"/>
            <p:cNvSpPr/>
            <p:nvPr/>
          </p:nvSpPr>
          <p:spPr>
            <a:xfrm rot="21352875" flipH="1" flipV="1">
              <a:off x="2890076" y="2811988"/>
              <a:ext cx="670122" cy="384114"/>
            </a:xfrm>
            <a:prstGeom prst="curvedDownArrow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Curved Down Arrow 11"/>
            <p:cNvSpPr/>
            <p:nvPr/>
          </p:nvSpPr>
          <p:spPr>
            <a:xfrm rot="21352875" flipH="1" flipV="1">
              <a:off x="2170003" y="2812140"/>
              <a:ext cx="664950" cy="384114"/>
            </a:xfrm>
            <a:prstGeom prst="curvedDownArrow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607420" y="3524620"/>
            <a:ext cx="3279688" cy="602460"/>
            <a:chOff x="2195736" y="2543366"/>
            <a:chExt cx="3312368" cy="733715"/>
          </a:xfrm>
        </p:grpSpPr>
        <p:sp>
          <p:nvSpPr>
            <p:cNvPr id="13" name="TextBox 12"/>
            <p:cNvSpPr txBox="1"/>
            <p:nvPr/>
          </p:nvSpPr>
          <p:spPr>
            <a:xfrm>
              <a:off x="4788024" y="256490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 smtClean="0">
                  <a:solidFill>
                    <a:schemeClr val="accent6">
                      <a:lumMod val="75000"/>
                    </a:schemeClr>
                  </a:solidFill>
                  <a:latin typeface="Sassoon Primary" pitchFamily="2" charset="0"/>
                  <a:cs typeface="Utsaah" pitchFamily="34" charset="0"/>
                </a:rPr>
                <a:t>10</a:t>
              </a:r>
              <a:endParaRPr lang="en-GB" sz="3200" b="1" dirty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  <a:cs typeface="Utsaah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63888" y="2564904"/>
              <a:ext cx="720080" cy="712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 smtClean="0">
                  <a:solidFill>
                    <a:schemeClr val="accent6">
                      <a:lumMod val="75000"/>
                    </a:schemeClr>
                  </a:solidFill>
                  <a:latin typeface="Sassoon Primary" pitchFamily="2" charset="0"/>
                  <a:cs typeface="Utsaah" pitchFamily="34" charset="0"/>
                </a:rPr>
                <a:t>10</a:t>
              </a:r>
              <a:endParaRPr lang="en-GB" sz="3200" b="1" dirty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  <a:cs typeface="Utsaah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00450" y="2543366"/>
              <a:ext cx="720080" cy="712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 smtClean="0">
                  <a:solidFill>
                    <a:schemeClr val="accent6">
                      <a:lumMod val="75000"/>
                    </a:schemeClr>
                  </a:solidFill>
                  <a:latin typeface="Sassoon Primary" pitchFamily="2" charset="0"/>
                  <a:cs typeface="Utsaah" pitchFamily="34" charset="0"/>
                </a:rPr>
                <a:t>10</a:t>
              </a:r>
              <a:endParaRPr lang="en-GB" sz="3200" b="1" dirty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  <a:cs typeface="Utsaah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11960" y="2564904"/>
              <a:ext cx="720080" cy="712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 smtClean="0">
                  <a:solidFill>
                    <a:schemeClr val="accent6">
                      <a:lumMod val="75000"/>
                    </a:schemeClr>
                  </a:solidFill>
                  <a:latin typeface="Sassoon Primary" pitchFamily="2" charset="0"/>
                  <a:cs typeface="Utsaah" pitchFamily="34" charset="0"/>
                </a:rPr>
                <a:t>10</a:t>
              </a:r>
              <a:endParaRPr lang="en-GB" sz="3200" b="1" dirty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  <a:cs typeface="Utsaah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95736" y="2564904"/>
              <a:ext cx="720080" cy="712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 smtClean="0">
                  <a:solidFill>
                    <a:schemeClr val="accent6">
                      <a:lumMod val="75000"/>
                    </a:schemeClr>
                  </a:solidFill>
                  <a:latin typeface="Sassoon Primary" pitchFamily="2" charset="0"/>
                  <a:cs typeface="Utsaah" pitchFamily="34" charset="0"/>
                </a:rPr>
                <a:t>10</a:t>
              </a:r>
              <a:endParaRPr lang="en-GB" sz="3200" b="1" dirty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  <a:cs typeface="Utsaah" pitchFamily="34" charset="0"/>
              </a:endParaRPr>
            </a:p>
          </p:txBody>
        </p:sp>
      </p:grpSp>
      <p:sp>
        <p:nvSpPr>
          <p:cNvPr id="21" name="Oval 20"/>
          <p:cNvSpPr/>
          <p:nvPr/>
        </p:nvSpPr>
        <p:spPr>
          <a:xfrm>
            <a:off x="2319388" y="4590392"/>
            <a:ext cx="576064" cy="50405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3377314" y="2932707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  <a:cs typeface="Utsaah" pitchFamily="34" charset="0"/>
              </a:rPr>
              <a:t>90-50=</a:t>
            </a:r>
            <a:endParaRPr lang="en-GB" sz="3600" b="1" dirty="0">
              <a:solidFill>
                <a:schemeClr val="accent6">
                  <a:lumMod val="75000"/>
                </a:schemeClr>
              </a:solidFill>
              <a:latin typeface="Sassoon Primary" pitchFamily="2" charset="0"/>
              <a:cs typeface="Utsaah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6596" y="258336"/>
            <a:ext cx="84737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Subtracting by counting </a:t>
            </a:r>
          </a:p>
          <a:p>
            <a:pPr algn="ctr"/>
            <a:r>
              <a:rPr lang="en-US" sz="5400" b="1" dirty="0">
                <a:ln/>
                <a:solidFill>
                  <a:schemeClr val="accent3"/>
                </a:solidFill>
              </a:rPr>
              <a:t>b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ack in 10s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71094" y="5657121"/>
            <a:ext cx="4652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90 – 50 = 40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124867"/>
              </p:ext>
            </p:extLst>
          </p:nvPr>
        </p:nvGraphicFramePr>
        <p:xfrm>
          <a:off x="395536" y="1268760"/>
          <a:ext cx="6192688" cy="461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893"/>
                <a:gridCol w="638755"/>
                <a:gridCol w="638755"/>
                <a:gridCol w="638755"/>
                <a:gridCol w="638755"/>
                <a:gridCol w="638755"/>
                <a:gridCol w="638755"/>
                <a:gridCol w="638755"/>
                <a:gridCol w="638755"/>
                <a:gridCol w="638755"/>
              </a:tblGrid>
              <a:tr h="46157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1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3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4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5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6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7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8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9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10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</a:tr>
              <a:tr h="46157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11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12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13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14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15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16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17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18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19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20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46157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21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22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2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23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24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2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25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26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2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27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28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2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29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30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20EC"/>
                    </a:solidFill>
                  </a:tcPr>
                </a:tc>
              </a:tr>
              <a:tr h="46157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31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32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50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33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34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50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35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36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50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37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38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50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39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40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50B1"/>
                    </a:solidFill>
                  </a:tcPr>
                </a:tc>
              </a:tr>
              <a:tr h="46157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41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42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43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44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45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46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47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48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49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50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46157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51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2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52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53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2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54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55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2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56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57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2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58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59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2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60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6157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61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50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62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63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50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64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65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50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66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67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50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68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69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50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70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46157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71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72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73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74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75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76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77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78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79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80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</a:tr>
              <a:tr h="46157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81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82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83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84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85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86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87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88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89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90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46157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91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92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2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93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94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2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95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96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2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97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98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2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99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Sassoon Primary" pitchFamily="2" charset="0"/>
                        </a:rPr>
                        <a:t>100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Sassoon Primary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20EC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660232" y="1410742"/>
            <a:ext cx="21602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3820EC"/>
                </a:solidFill>
                <a:latin typeface="Sassoon Primary" pitchFamily="2" charset="0"/>
              </a:rPr>
              <a:t>When subtracting 10 you count back ten squares from your starting number.</a:t>
            </a:r>
            <a:endParaRPr lang="en-GB" sz="2400" b="1" dirty="0">
              <a:solidFill>
                <a:srgbClr val="3820EC"/>
              </a:solidFill>
              <a:latin typeface="Sassoon Primary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7051" y="612963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Sassoon Primary" pitchFamily="2" charset="0"/>
              </a:rPr>
              <a:t>Or you can jump to the number directly above.</a:t>
            </a:r>
            <a:endParaRPr lang="en-GB" sz="2400" b="1" dirty="0">
              <a:solidFill>
                <a:srgbClr val="3820EC"/>
              </a:solidFill>
              <a:latin typeface="Sassoon Primary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3692" y="2395"/>
            <a:ext cx="837963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Subtracting 10 using a number square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3" name="Cloud Callout 22"/>
          <p:cNvSpPr/>
          <p:nvPr/>
        </p:nvSpPr>
        <p:spPr>
          <a:xfrm>
            <a:off x="6686941" y="4078521"/>
            <a:ext cx="2369490" cy="1644858"/>
          </a:xfrm>
          <a:prstGeom prst="cloud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Now try  56-10=</a:t>
            </a:r>
          </a:p>
          <a:p>
            <a:pPr algn="ctr"/>
            <a:r>
              <a:rPr lang="en-GB" dirty="0" smtClean="0"/>
              <a:t>Make some up yourself.</a:t>
            </a:r>
          </a:p>
        </p:txBody>
      </p:sp>
      <p:sp>
        <p:nvSpPr>
          <p:cNvPr id="3" name="Oval 2"/>
          <p:cNvSpPr/>
          <p:nvPr/>
        </p:nvSpPr>
        <p:spPr>
          <a:xfrm>
            <a:off x="4103866" y="2480502"/>
            <a:ext cx="576064" cy="43204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056845" y="1758080"/>
            <a:ext cx="576064" cy="43204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urved Up Arrow 4"/>
          <p:cNvSpPr/>
          <p:nvPr/>
        </p:nvSpPr>
        <p:spPr>
          <a:xfrm rot="10800000">
            <a:off x="1853235" y="2535958"/>
            <a:ext cx="576064" cy="1605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Curved Up Arrow 23"/>
          <p:cNvSpPr/>
          <p:nvPr/>
        </p:nvSpPr>
        <p:spPr>
          <a:xfrm rot="10800000">
            <a:off x="3635896" y="2589003"/>
            <a:ext cx="576064" cy="1605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Curved Up Arrow 24"/>
          <p:cNvSpPr/>
          <p:nvPr/>
        </p:nvSpPr>
        <p:spPr>
          <a:xfrm rot="10800000">
            <a:off x="2429300" y="2516653"/>
            <a:ext cx="576064" cy="1605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Curved Up Arrow 25"/>
          <p:cNvSpPr/>
          <p:nvPr/>
        </p:nvSpPr>
        <p:spPr>
          <a:xfrm rot="10800000">
            <a:off x="3059832" y="2555992"/>
            <a:ext cx="576064" cy="1605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Curved Up Arrow 26"/>
          <p:cNvSpPr/>
          <p:nvPr/>
        </p:nvSpPr>
        <p:spPr>
          <a:xfrm rot="10800000">
            <a:off x="1227252" y="2562324"/>
            <a:ext cx="576064" cy="1605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Curved Up Arrow 27"/>
          <p:cNvSpPr/>
          <p:nvPr/>
        </p:nvSpPr>
        <p:spPr>
          <a:xfrm rot="10800000">
            <a:off x="658850" y="2589004"/>
            <a:ext cx="576064" cy="1605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Curved Up Arrow 28"/>
          <p:cNvSpPr/>
          <p:nvPr/>
        </p:nvSpPr>
        <p:spPr>
          <a:xfrm rot="10800000">
            <a:off x="5652120" y="2124580"/>
            <a:ext cx="576064" cy="1605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Curved Up Arrow 29"/>
          <p:cNvSpPr/>
          <p:nvPr/>
        </p:nvSpPr>
        <p:spPr>
          <a:xfrm rot="10800000">
            <a:off x="5004048" y="2124580"/>
            <a:ext cx="576064" cy="1605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Curved Up Arrow 30"/>
          <p:cNvSpPr/>
          <p:nvPr/>
        </p:nvSpPr>
        <p:spPr>
          <a:xfrm rot="10800000">
            <a:off x="4416885" y="2110642"/>
            <a:ext cx="576064" cy="1605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flipV="1">
            <a:off x="4277264" y="2696526"/>
            <a:ext cx="274776" cy="254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580112" y="5917922"/>
            <a:ext cx="31646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/>
                <a:solidFill>
                  <a:schemeClr val="accent3"/>
                </a:solidFill>
              </a:rPr>
              <a:t>2</a:t>
            </a:r>
            <a:r>
              <a:rPr lang="en-US" sz="3600" b="1" cap="none" spc="0" dirty="0" smtClean="0">
                <a:ln/>
                <a:solidFill>
                  <a:schemeClr val="accent3"/>
                </a:solidFill>
                <a:effectLst/>
              </a:rPr>
              <a:t>7 – 10 = 17</a:t>
            </a:r>
            <a:endParaRPr lang="en-US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074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7524328" y="3068960"/>
            <a:ext cx="1080120" cy="93610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6" name="Picture 4" descr="Render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3284984"/>
            <a:ext cx="800100" cy="600076"/>
          </a:xfrm>
          <a:prstGeom prst="rect">
            <a:avLst/>
          </a:prstGeom>
          <a:noFill/>
        </p:spPr>
      </p:pic>
      <p:pic>
        <p:nvPicPr>
          <p:cNvPr id="3078" name="Picture 6" descr="Render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284984"/>
            <a:ext cx="790575" cy="609600"/>
          </a:xfrm>
          <a:prstGeom prst="rect">
            <a:avLst/>
          </a:prstGeom>
          <a:noFill/>
        </p:spPr>
      </p:pic>
      <p:pic>
        <p:nvPicPr>
          <p:cNvPr id="3080" name="Picture 8" descr="Rendered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3284984"/>
            <a:ext cx="819150" cy="600076"/>
          </a:xfrm>
          <a:prstGeom prst="rect">
            <a:avLst/>
          </a:prstGeom>
          <a:noFill/>
        </p:spPr>
      </p:pic>
      <p:pic>
        <p:nvPicPr>
          <p:cNvPr id="3082" name="Picture 10" descr="Rendered Im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3284984"/>
            <a:ext cx="790575" cy="600076"/>
          </a:xfrm>
          <a:prstGeom prst="rect">
            <a:avLst/>
          </a:prstGeom>
          <a:noFill/>
        </p:spPr>
      </p:pic>
      <p:pic>
        <p:nvPicPr>
          <p:cNvPr id="3084" name="Picture 12" descr="Rendered Ima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3284984"/>
            <a:ext cx="781050" cy="600076"/>
          </a:xfrm>
          <a:prstGeom prst="rect">
            <a:avLst/>
          </a:prstGeom>
          <a:noFill/>
        </p:spPr>
      </p:pic>
      <p:pic>
        <p:nvPicPr>
          <p:cNvPr id="3086" name="Picture 14" descr="Rendered Imag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91680" y="3284984"/>
            <a:ext cx="733425" cy="600076"/>
          </a:xfrm>
          <a:prstGeom prst="rect">
            <a:avLst/>
          </a:prstGeom>
          <a:noFill/>
        </p:spPr>
      </p:pic>
      <p:pic>
        <p:nvPicPr>
          <p:cNvPr id="3088" name="Picture 16" descr="Rendered Imag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3284984"/>
            <a:ext cx="438150" cy="600076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909050" y="4401890"/>
            <a:ext cx="41505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8575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ssoon Primary" pitchFamily="2" charset="0"/>
              </a:rPr>
              <a:t>68-40=28</a:t>
            </a:r>
            <a:endParaRPr lang="en-US" sz="5400" b="1" cap="none" spc="0" dirty="0">
              <a:ln w="28575">
                <a:noFill/>
              </a:ln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assoon Primary" pitchFamily="2" charset="0"/>
            </a:endParaRPr>
          </a:p>
        </p:txBody>
      </p:sp>
      <p:sp>
        <p:nvSpPr>
          <p:cNvPr id="13" name="Curved Down Arrow 12"/>
          <p:cNvSpPr/>
          <p:nvPr/>
        </p:nvSpPr>
        <p:spPr>
          <a:xfrm rot="21352875" flipH="1">
            <a:off x="6246935" y="2762012"/>
            <a:ext cx="1499095" cy="576064"/>
          </a:xfrm>
          <a:prstGeom prst="curved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21352875" flipH="1">
            <a:off x="5166816" y="2762011"/>
            <a:ext cx="1499095" cy="576064"/>
          </a:xfrm>
          <a:prstGeom prst="curved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21352875" flipH="1">
            <a:off x="3006575" y="2762011"/>
            <a:ext cx="1499095" cy="576064"/>
          </a:xfrm>
          <a:prstGeom prst="curved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 rot="21352875" flipH="1">
            <a:off x="4230711" y="2762012"/>
            <a:ext cx="1499095" cy="576064"/>
          </a:xfrm>
          <a:prstGeom prst="curved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16216" y="1772816"/>
            <a:ext cx="10583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857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ssoon Primary" pitchFamily="2" charset="0"/>
              </a:rPr>
              <a:t>-10</a:t>
            </a:r>
            <a:endParaRPr lang="en-US" sz="5400" b="1" cap="none" spc="0" dirty="0">
              <a:ln w="28575">
                <a:noFill/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assoon Primary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36096" y="1772816"/>
            <a:ext cx="10583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857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ssoon Primary" pitchFamily="2" charset="0"/>
              </a:rPr>
              <a:t>-10</a:t>
            </a:r>
            <a:endParaRPr lang="en-US" sz="5400" b="1" cap="none" spc="0" dirty="0">
              <a:ln w="28575">
                <a:noFill/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assoon Primary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83968" y="1844824"/>
            <a:ext cx="10583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857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ssoon Primary" pitchFamily="2" charset="0"/>
              </a:rPr>
              <a:t>-10</a:t>
            </a:r>
            <a:endParaRPr lang="en-US" sz="5400" b="1" cap="none" spc="0" dirty="0">
              <a:ln w="28575">
                <a:noFill/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assoon Primary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31840" y="1844824"/>
            <a:ext cx="10583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857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ssoon Primary" pitchFamily="2" charset="0"/>
              </a:rPr>
              <a:t>-10</a:t>
            </a:r>
            <a:endParaRPr lang="en-US" sz="5400" b="1" cap="none" spc="0" dirty="0">
              <a:ln w="28575">
                <a:noFill/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assoon Primary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7544" y="5570916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Ones remain the same. </a:t>
            </a:r>
            <a:endParaRPr lang="en-GB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02643" y="697255"/>
            <a:ext cx="74126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Counting back in 10s 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1331640" y="3356992"/>
            <a:ext cx="5976664" cy="2880320"/>
          </a:xfrm>
          <a:prstGeom prst="cloudCallout">
            <a:avLst>
              <a:gd name="adj1" fmla="val 30596"/>
              <a:gd name="adj2" fmla="val -78956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46-10=36</a:t>
            </a:r>
          </a:p>
          <a:p>
            <a:pPr algn="ctr"/>
            <a:r>
              <a:rPr lang="en-GB" sz="6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36+1=37</a:t>
            </a:r>
            <a:endParaRPr lang="en-GB" sz="60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6423" y="2840782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6"/>
                </a:solidFill>
                <a:latin typeface="+mj-lt"/>
                <a:cs typeface="Sakkal Majalla" pitchFamily="2" charset="-78"/>
              </a:rPr>
              <a:t>First subtract 10</a:t>
            </a:r>
            <a:endParaRPr lang="en-GB" sz="3200" b="1" dirty="0">
              <a:solidFill>
                <a:schemeClr val="accent6"/>
              </a:solidFill>
              <a:latin typeface="+mj-lt"/>
              <a:cs typeface="Sakkal Majalla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0152" y="5944924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6"/>
                </a:solidFill>
                <a:cs typeface="Utsaah" pitchFamily="34" charset="0"/>
              </a:rPr>
              <a:t>Then add 1</a:t>
            </a:r>
            <a:endParaRPr lang="en-GB" sz="3200" b="1" dirty="0">
              <a:solidFill>
                <a:schemeClr val="accent6"/>
              </a:solidFill>
              <a:latin typeface="Sassoon Primary"/>
              <a:cs typeface="Utsaah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61056" y="493366"/>
            <a:ext cx="95050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Subtracting 9 by subtracting </a:t>
            </a:r>
          </a:p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 and adjusting.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77446" y="1941221"/>
            <a:ext cx="21563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46 - 9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43343" y="404664"/>
            <a:ext cx="5657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Subtracting 100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0088" y="2060848"/>
            <a:ext cx="736772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468 – 100 = 368</a:t>
            </a: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987 – 100 =887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635 – 100 = 535</a:t>
            </a: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1,786 – 100 = 1,686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5886791" y="5301208"/>
            <a:ext cx="3027739" cy="119675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do you notice?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05308" y="2304452"/>
            <a:ext cx="70567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49-36=</a:t>
            </a:r>
          </a:p>
          <a:p>
            <a:pPr algn="ctr"/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Sakkal Majalla" pitchFamily="2" charset="-78"/>
              </a:rPr>
              <a:t>This question  can be worked out quickly by using a number line  and counting up.</a:t>
            </a:r>
          </a:p>
          <a:p>
            <a:pPr algn="ctr"/>
            <a:endParaRPr lang="en-GB" sz="2400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Sakkal Majalla" pitchFamily="2" charset="-78"/>
              </a:rPr>
              <a:t> </a:t>
            </a:r>
            <a:endParaRPr lang="en-GB" sz="2400" b="1" dirty="0">
              <a:solidFill>
                <a:schemeClr val="accent6">
                  <a:lumMod val="75000"/>
                </a:schemeClr>
              </a:solidFill>
              <a:latin typeface="+mj-lt"/>
              <a:cs typeface="Sakkal Majalla" pitchFamily="2" charset="-7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73260" y="4500731"/>
            <a:ext cx="7586956" cy="1681290"/>
            <a:chOff x="467544" y="3628919"/>
            <a:chExt cx="7586956" cy="168129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683568" y="4379833"/>
              <a:ext cx="6984776" cy="0"/>
            </a:xfrm>
            <a:prstGeom prst="line">
              <a:avLst/>
            </a:prstGeom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467544" y="4363905"/>
              <a:ext cx="864096" cy="91810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accent6">
                      <a:lumMod val="75000"/>
                    </a:schemeClr>
                  </a:solidFill>
                </a:rPr>
                <a:t>36</a:t>
              </a:r>
              <a:endParaRPr lang="en-GB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190404" y="4392107"/>
              <a:ext cx="864096" cy="91810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accent6">
                      <a:lumMod val="75000"/>
                    </a:schemeClr>
                  </a:solidFill>
                </a:rPr>
                <a:t>49</a:t>
              </a:r>
              <a:endParaRPr lang="en-GB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5916" y="4447398"/>
              <a:ext cx="720080" cy="63007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accent6">
                      <a:lumMod val="75000"/>
                    </a:schemeClr>
                  </a:solidFill>
                </a:rPr>
                <a:t>40</a:t>
              </a:r>
              <a:endParaRPr lang="en-GB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9" name="Curved Down Arrow 18"/>
            <p:cNvSpPr/>
            <p:nvPr/>
          </p:nvSpPr>
          <p:spPr>
            <a:xfrm>
              <a:off x="4248821" y="3628919"/>
              <a:ext cx="3586648" cy="690567"/>
            </a:xfrm>
            <a:prstGeom prst="curvedDownArrow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" name="Curved Down Arrow 16"/>
            <p:cNvSpPr/>
            <p:nvPr/>
          </p:nvSpPr>
          <p:spPr>
            <a:xfrm>
              <a:off x="771353" y="3815366"/>
              <a:ext cx="3457299" cy="564467"/>
            </a:xfrm>
            <a:prstGeom prst="curvedDownArrow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971600" y="594928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4+9=13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</a:rPr>
              <a:t>.</a:t>
            </a:r>
            <a:endParaRPr lang="en-GB" sz="2400" b="1" dirty="0">
              <a:solidFill>
                <a:schemeClr val="accent6">
                  <a:lumMod val="75000"/>
                </a:schemeClr>
              </a:solidFill>
              <a:latin typeface="Sassoon Primary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593" y="181925"/>
            <a:ext cx="912140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Finding the difference by </a:t>
            </a:r>
          </a:p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ounting up.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4040490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1"/>
                </a:solidFill>
              </a:rPr>
              <a:t>+4</a:t>
            </a:r>
            <a:endParaRPr lang="en-GB" sz="4000" dirty="0">
              <a:solidFill>
                <a:schemeClr val="accent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08104" y="3797971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1"/>
                </a:solidFill>
              </a:rPr>
              <a:t>+9</a:t>
            </a:r>
            <a:endParaRPr lang="en-GB" sz="4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1259632" y="2636912"/>
            <a:ext cx="5832648" cy="3312368"/>
          </a:xfrm>
          <a:prstGeom prst="cloudCallout">
            <a:avLst>
              <a:gd name="adj1" fmla="val 40554"/>
              <a:gd name="adj2" fmla="val -77573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127-100=27</a:t>
            </a:r>
          </a:p>
          <a:p>
            <a:pPr algn="ctr"/>
            <a:r>
              <a:rPr lang="en-GB" sz="4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27+5=32</a:t>
            </a:r>
            <a:endParaRPr lang="en-GB" sz="4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942966"/>
            <a:ext cx="3240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6"/>
                </a:solidFill>
                <a:latin typeface="Comic Sans MS" panose="030F0702030302020204" pitchFamily="66" charset="0"/>
                <a:cs typeface="Utsaah" pitchFamily="34" charset="0"/>
              </a:rPr>
              <a:t>First subtract 100</a:t>
            </a:r>
            <a:endParaRPr lang="en-GB" sz="3200" b="1" dirty="0">
              <a:solidFill>
                <a:schemeClr val="accent6"/>
              </a:solidFill>
              <a:latin typeface="Comic Sans MS" panose="030F0702030302020204" pitchFamily="66" charset="0"/>
              <a:cs typeface="Utsaah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5656892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6"/>
                </a:solidFill>
                <a:latin typeface="Comic Sans MS" panose="030F0702030302020204" pitchFamily="66" charset="0"/>
                <a:cs typeface="Utsaah" pitchFamily="34" charset="0"/>
              </a:rPr>
              <a:t>Then add 5</a:t>
            </a:r>
            <a:endParaRPr lang="en-GB" sz="3200" b="1" dirty="0">
              <a:solidFill>
                <a:schemeClr val="accent6"/>
              </a:solidFill>
              <a:latin typeface="Comic Sans MS" panose="030F0702030302020204" pitchFamily="66" charset="0"/>
              <a:cs typeface="Utsaah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11530" y="188640"/>
            <a:ext cx="578075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How to calculate</a:t>
            </a:r>
          </a:p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127 – 95=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7092280" y="2139457"/>
            <a:ext cx="1907704" cy="216024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Can you use this method to subtract 96? 93?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611560" y="3933056"/>
            <a:ext cx="6984776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67544" y="3933056"/>
            <a:ext cx="789318" cy="91810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95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979712" y="3933056"/>
            <a:ext cx="936104" cy="91810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100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436096" y="3933056"/>
            <a:ext cx="864096" cy="91810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120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092280" y="3933056"/>
            <a:ext cx="1008112" cy="91810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127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>
            <a:off x="755576" y="3356992"/>
            <a:ext cx="1800200" cy="576064"/>
          </a:xfrm>
          <a:prstGeom prst="curvedDownArrow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>
            <a:off x="2555776" y="3284984"/>
            <a:ext cx="3456384" cy="648072"/>
          </a:xfrm>
          <a:prstGeom prst="curvedDownArrow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>
            <a:off x="5940152" y="3356992"/>
            <a:ext cx="1800200" cy="576064"/>
          </a:xfrm>
          <a:prstGeom prst="curvedDownArrow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59632" y="278092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+5</a:t>
            </a:r>
            <a:endParaRPr lang="en-GB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1920" y="2636912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+20</a:t>
            </a:r>
            <a:endParaRPr lang="en-GB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88224" y="2636912"/>
            <a:ext cx="850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+7</a:t>
            </a:r>
            <a:endParaRPr lang="en-GB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47664" y="332656"/>
            <a:ext cx="58913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Another method: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127 – 95 = 32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78037" y="5229200"/>
            <a:ext cx="4293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5+20+7= 32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971600" y="2132856"/>
            <a:ext cx="6192688" cy="4248472"/>
          </a:xfrm>
          <a:prstGeom prst="cloudCallout">
            <a:avLst>
              <a:gd name="adj1" fmla="val 38764"/>
              <a:gd name="adj2" fmla="val -62701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en-GB" sz="4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300+</a:t>
            </a:r>
            <a:r>
              <a:rPr lang="en-GB" sz="4400" dirty="0" smtClean="0">
                <a:solidFill>
                  <a:srgbClr val="7030A0"/>
                </a:solidFill>
                <a:latin typeface="Comic Sans MS" pitchFamily="66" charset="0"/>
              </a:rPr>
              <a:t>1</a:t>
            </a:r>
            <a:r>
              <a:rPr lang="en-GB" sz="4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80+7</a:t>
            </a:r>
          </a:p>
          <a:p>
            <a:pPr algn="ctr"/>
            <a:r>
              <a:rPr lang="en-GB" sz="4400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200+ 90+4</a:t>
            </a:r>
          </a:p>
          <a:p>
            <a:pPr algn="ctr"/>
            <a:r>
              <a:rPr lang="en-GB" sz="4400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    0+90+3</a:t>
            </a:r>
          </a:p>
          <a:p>
            <a:pPr algn="ctr"/>
            <a:r>
              <a:rPr lang="en-GB" sz="4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=93</a:t>
            </a:r>
          </a:p>
          <a:p>
            <a:pPr algn="ctr"/>
            <a:endParaRPr lang="en-GB" sz="32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804248" y="2636912"/>
            <a:ext cx="1368152" cy="7200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accent6">
                    <a:lumMod val="75000"/>
                  </a:schemeClr>
                </a:solidFill>
              </a:rPr>
              <a:t>387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804248" y="3501008"/>
            <a:ext cx="1368152" cy="7200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accent6">
                    <a:lumMod val="75000"/>
                  </a:schemeClr>
                </a:solidFill>
              </a:rPr>
              <a:t>294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732240" y="4365104"/>
            <a:ext cx="1368152" cy="7200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accent6">
                    <a:lumMod val="75000"/>
                  </a:schemeClr>
                </a:solidFill>
              </a:rPr>
              <a:t>93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9" name="Straight Arrow Connector 18"/>
          <p:cNvCxnSpPr>
            <a:stCxn id="15" idx="2"/>
          </p:cNvCxnSpPr>
          <p:nvPr/>
        </p:nvCxnSpPr>
        <p:spPr>
          <a:xfrm flipH="1">
            <a:off x="5364088" y="2996952"/>
            <a:ext cx="1440160" cy="216024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292080" y="3861048"/>
            <a:ext cx="1512168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220072" y="4581128"/>
            <a:ext cx="1512168" cy="144016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43508" y="1297560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6"/>
                </a:solidFill>
                <a:latin typeface="Sassoon Primary" pitchFamily="2" charset="0"/>
              </a:rPr>
              <a:t>When you partition, it is easier to see that you borrow from the hundreds column.</a:t>
            </a:r>
            <a:endParaRPr lang="en-GB" b="1" dirty="0">
              <a:solidFill>
                <a:schemeClr val="accent6"/>
              </a:solidFill>
              <a:latin typeface="Sassoon Primary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47664" y="404664"/>
            <a:ext cx="54986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387 – 294 = 93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11760" y="2996952"/>
            <a:ext cx="1080120" cy="36004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11760" y="2408694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7030A0"/>
                </a:solidFill>
              </a:rPr>
              <a:t>200</a:t>
            </a:r>
            <a:endParaRPr lang="en-GB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1439652" y="2487367"/>
            <a:ext cx="5112568" cy="3744416"/>
          </a:xfrm>
          <a:prstGeom prst="cloudCallout">
            <a:avLst>
              <a:gd name="adj1" fmla="val 41653"/>
              <a:gd name="adj2" fmla="val -74558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987824" y="2996952"/>
            <a:ext cx="2592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4621</a:t>
            </a:r>
          </a:p>
          <a:p>
            <a:r>
              <a:rPr lang="en-GB" sz="4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-</a:t>
            </a:r>
            <a:r>
              <a:rPr lang="en-GB" sz="4800" b="1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730</a:t>
            </a:r>
          </a:p>
          <a:p>
            <a:r>
              <a:rPr lang="en-GB" sz="4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sz="4800" b="1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3891</a:t>
            </a:r>
            <a:endParaRPr lang="en-GB" sz="4800" b="1" u="sng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419872" y="3212976"/>
            <a:ext cx="216024" cy="4320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07904" y="263691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5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23928" y="299695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1</a:t>
            </a:r>
            <a:endParaRPr lang="en-GB" sz="2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779912" y="3140968"/>
            <a:ext cx="288032" cy="5040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03848" y="278092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3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95443" y="1142751"/>
            <a:ext cx="287707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Sassoon Primary" pitchFamily="2" charset="0"/>
              </a:rPr>
              <a:t>Tip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</a:rPr>
              <a:t>-Always start at the right and make sure your larger number is on the top.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Sassoon Primary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7315" y="3825044"/>
            <a:ext cx="2782855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</a:rPr>
              <a:t>3.Again 500-700 is not possible to do without borrowing. So borrow from neighbour (left), the thousands column, which will then make your number 1500. 1500-700=800</a:t>
            </a:r>
            <a:endParaRPr lang="en-GB" sz="2000" b="1" dirty="0">
              <a:solidFill>
                <a:schemeClr val="accent6">
                  <a:lumMod val="75000"/>
                </a:schemeClr>
              </a:solidFill>
              <a:latin typeface="Sassoon Primary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72521" y="2854662"/>
            <a:ext cx="3168352" cy="31700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</a:rPr>
              <a:t>2. Next you look at the tens column 20 - 30. </a:t>
            </a:r>
          </a:p>
          <a:p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</a:rPr>
              <a:t>This is not possible to do without borrowing one from your neighbour (left side), the hundreds. After borrowing one hundred it will make your number into 120. 120-30=90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499" y="1142751"/>
            <a:ext cx="2916325" cy="25545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</a:rPr>
              <a:t>4.Finally you are left with a 3 in the thousands column. Below there is no number to take away so you just take zero away. </a:t>
            </a:r>
          </a:p>
          <a:p>
            <a:pPr algn="ctr"/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</a:rPr>
              <a:t>3000 - 0=3000</a:t>
            </a:r>
            <a:endParaRPr lang="en-GB" sz="2000" b="1" dirty="0">
              <a:solidFill>
                <a:schemeClr val="accent6">
                  <a:lumMod val="75000"/>
                </a:schemeClr>
              </a:solidFill>
              <a:latin typeface="Sassoon Primary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63888" y="263691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1</a:t>
            </a:r>
            <a:endParaRPr lang="en-GB" sz="24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72286" y="1779481"/>
            <a:ext cx="3036824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</a:rPr>
              <a:t>1. First you start with the ones column 1-0=1.</a:t>
            </a:r>
          </a:p>
        </p:txBody>
      </p:sp>
      <p:sp>
        <p:nvSpPr>
          <p:cNvPr id="2" name="Rectangle 1"/>
          <p:cNvSpPr/>
          <p:nvPr/>
        </p:nvSpPr>
        <p:spPr>
          <a:xfrm>
            <a:off x="-27420" y="311755"/>
            <a:ext cx="894988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Subtraction by decomposition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773590" y="2487367"/>
            <a:ext cx="446482" cy="61121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4394829" y="3645024"/>
            <a:ext cx="1577692" cy="36004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095443" y="3645024"/>
            <a:ext cx="684469" cy="36004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035001" y="2924944"/>
            <a:ext cx="337694" cy="504056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Subtraction Calculation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             subtract	</a:t>
            </a:r>
            <a:r>
              <a:rPr lang="en-GB" smtClean="0"/>
              <a:t>	equals 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minuend	    subtrahend          difference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475656" y="2060848"/>
            <a:ext cx="58705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/>
                <a:solidFill>
                  <a:schemeClr val="accent3"/>
                </a:solidFill>
                <a:effectLst/>
              </a:rPr>
              <a:t>9 – 3 = 6</a:t>
            </a:r>
            <a:endParaRPr lang="en-US" sz="9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Down Arrow 4"/>
          <p:cNvSpPr/>
          <p:nvPr/>
        </p:nvSpPr>
        <p:spPr>
          <a:xfrm rot="10800000">
            <a:off x="1887304" y="3429000"/>
            <a:ext cx="21602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 rot="10800000">
            <a:off x="4302903" y="3429000"/>
            <a:ext cx="21602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 rot="10800000">
            <a:off x="6804248" y="3429000"/>
            <a:ext cx="21602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74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Callout 6"/>
          <p:cNvSpPr/>
          <p:nvPr/>
        </p:nvSpPr>
        <p:spPr>
          <a:xfrm>
            <a:off x="1403648" y="1916832"/>
            <a:ext cx="5328592" cy="3960440"/>
          </a:xfrm>
          <a:prstGeom prst="cloudCallout">
            <a:avLst>
              <a:gd name="adj1" fmla="val 64305"/>
              <a:gd name="adj2" fmla="val -60660"/>
            </a:avLst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411760" y="2564904"/>
            <a:ext cx="30243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£  14.71</a:t>
            </a:r>
          </a:p>
          <a:p>
            <a:pPr>
              <a:buFontTx/>
              <a:buChar char="-"/>
            </a:pPr>
            <a:r>
              <a:rPr lang="en-GB" sz="5400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    7.89</a:t>
            </a:r>
          </a:p>
          <a:p>
            <a:r>
              <a:rPr lang="en-GB" sz="5400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£    6.82  </a:t>
            </a:r>
          </a:p>
          <a:p>
            <a:pPr>
              <a:buFontTx/>
              <a:buChar char="-"/>
            </a:pPr>
            <a:endParaRPr lang="en-GB" u="sng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427984" y="2564904"/>
            <a:ext cx="288032" cy="7200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07904" y="22768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4008" y="2636912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779912" y="2564904"/>
            <a:ext cx="288032" cy="7200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83968" y="22768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27984" y="2276872"/>
            <a:ext cx="351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47864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3888" y="22048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419872" y="2636912"/>
            <a:ext cx="288032" cy="7200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02556" y="188640"/>
            <a:ext cx="81948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Subtraction of decimals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6732240" y="4509120"/>
            <a:ext cx="2016224" cy="1584176"/>
          </a:xfrm>
          <a:prstGeom prst="wedgeRoundRect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Remember to line your decimals up like shirt buttons!</a:t>
            </a:r>
            <a:endParaRPr lang="en-GB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Real </a:t>
            </a:r>
            <a:r>
              <a:rPr lang="en-GB" dirty="0"/>
              <a:t>L</a:t>
            </a:r>
            <a:r>
              <a:rPr lang="en-GB" dirty="0" smtClean="0"/>
              <a:t>ife Subtraction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Use real life every day situations, drawing children’s attention to every day situations that show subtraction.  </a:t>
            </a:r>
            <a:r>
              <a:rPr lang="en-GB" dirty="0" err="1" smtClean="0"/>
              <a:t>E.g</a:t>
            </a:r>
            <a:r>
              <a:rPr lang="en-GB" dirty="0" smtClean="0"/>
              <a:t>: </a:t>
            </a:r>
          </a:p>
          <a:p>
            <a:r>
              <a:rPr lang="en-GB" dirty="0" smtClean="0"/>
              <a:t>Giving milk out, seeing the cartons be taken away, how many left? </a:t>
            </a:r>
          </a:p>
          <a:p>
            <a:r>
              <a:rPr lang="en-GB" dirty="0" smtClean="0"/>
              <a:t>Having a bowl of ten sweets, how many have you eaten? How many are left? If you give me one how many are left?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57289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467544" y="1052736"/>
            <a:ext cx="2304256" cy="1318899"/>
            <a:chOff x="395536" y="1772816"/>
            <a:chExt cx="2304256" cy="1318899"/>
          </a:xfrm>
        </p:grpSpPr>
        <p:grpSp>
          <p:nvGrpSpPr>
            <p:cNvPr id="20" name="Group 19"/>
            <p:cNvGrpSpPr/>
            <p:nvPr/>
          </p:nvGrpSpPr>
          <p:grpSpPr>
            <a:xfrm>
              <a:off x="1475656" y="1772816"/>
              <a:ext cx="288032" cy="605855"/>
              <a:chOff x="539552" y="764704"/>
              <a:chExt cx="2419350" cy="5286375"/>
            </a:xfrm>
          </p:grpSpPr>
          <p:pic>
            <p:nvPicPr>
              <p:cNvPr id="21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39552" y="764704"/>
                <a:ext cx="2419350" cy="5286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" name="Rectangle 21"/>
              <p:cNvSpPr/>
              <p:nvPr/>
            </p:nvSpPr>
            <p:spPr>
              <a:xfrm>
                <a:off x="1259632" y="2924941"/>
                <a:ext cx="1152129" cy="151216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 smtClean="0">
                    <a:solidFill>
                      <a:srgbClr val="FF0000"/>
                    </a:solidFill>
                  </a:rPr>
                  <a:t>6</a:t>
                </a:r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1907704" y="1772816"/>
              <a:ext cx="288032" cy="605855"/>
              <a:chOff x="539552" y="764704"/>
              <a:chExt cx="2419350" cy="5286375"/>
            </a:xfrm>
          </p:grpSpPr>
          <p:pic>
            <p:nvPicPr>
              <p:cNvPr id="30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39552" y="764704"/>
                <a:ext cx="2419350" cy="5286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" name="Rectangle 30"/>
              <p:cNvSpPr/>
              <p:nvPr/>
            </p:nvSpPr>
            <p:spPr>
              <a:xfrm>
                <a:off x="1259632" y="2924941"/>
                <a:ext cx="1152129" cy="151216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 smtClean="0">
                    <a:solidFill>
                      <a:srgbClr val="FF0000"/>
                    </a:solidFill>
                  </a:rPr>
                  <a:t>8</a:t>
                </a:r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395536" y="1772816"/>
              <a:ext cx="2304256" cy="1318899"/>
              <a:chOff x="395536" y="1772816"/>
              <a:chExt cx="2304256" cy="1318899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827584" y="1772816"/>
                <a:ext cx="288032" cy="605855"/>
                <a:chOff x="539552" y="764704"/>
                <a:chExt cx="2419350" cy="5286375"/>
              </a:xfrm>
            </p:grpSpPr>
            <p:pic>
              <p:nvPicPr>
                <p:cNvPr id="15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39552" y="764704"/>
                  <a:ext cx="2419350" cy="5286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6" name="Rectangle 15"/>
                <p:cNvSpPr/>
                <p:nvPr/>
              </p:nvSpPr>
              <p:spPr>
                <a:xfrm>
                  <a:off x="1259632" y="2924941"/>
                  <a:ext cx="1152129" cy="1512169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 smtClean="0">
                      <a:solidFill>
                        <a:srgbClr val="FF0000"/>
                      </a:solidFill>
                    </a:rPr>
                    <a:t>3</a:t>
                  </a:r>
                  <a:endParaRPr lang="en-GB" sz="1400" b="1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395536" y="1772816"/>
                <a:ext cx="2304256" cy="1318899"/>
                <a:chOff x="395536" y="1484784"/>
                <a:chExt cx="2304256" cy="1318899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611560" y="1484784"/>
                  <a:ext cx="288032" cy="605855"/>
                  <a:chOff x="539552" y="764704"/>
                  <a:chExt cx="2419350" cy="5286375"/>
                </a:xfrm>
              </p:grpSpPr>
              <p:pic>
                <p:nvPicPr>
                  <p:cNvPr id="12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39552" y="764704"/>
                    <a:ext cx="2419350" cy="52863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3" name="Rectangle 12"/>
                  <p:cNvSpPr/>
                  <p:nvPr/>
                </p:nvSpPr>
                <p:spPr>
                  <a:xfrm>
                    <a:off x="1259632" y="2924941"/>
                    <a:ext cx="1152129" cy="151216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400" b="1" dirty="0" smtClean="0">
                        <a:solidFill>
                          <a:srgbClr val="FF0000"/>
                        </a:solidFill>
                      </a:rPr>
                      <a:t>2</a:t>
                    </a:r>
                    <a:endParaRPr lang="en-GB" sz="14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grpSp>
              <p:nvGrpSpPr>
                <p:cNvPr id="49" name="Group 48"/>
                <p:cNvGrpSpPr/>
                <p:nvPr/>
              </p:nvGrpSpPr>
              <p:grpSpPr>
                <a:xfrm>
                  <a:off x="395536" y="1484784"/>
                  <a:ext cx="2304256" cy="1318899"/>
                  <a:chOff x="395536" y="692696"/>
                  <a:chExt cx="2304256" cy="1318899"/>
                </a:xfrm>
              </p:grpSpPr>
              <p:grpSp>
                <p:nvGrpSpPr>
                  <p:cNvPr id="8" name="Group 7"/>
                  <p:cNvGrpSpPr/>
                  <p:nvPr/>
                </p:nvGrpSpPr>
                <p:grpSpPr>
                  <a:xfrm>
                    <a:off x="395536" y="692696"/>
                    <a:ext cx="288032" cy="605855"/>
                    <a:chOff x="539552" y="764704"/>
                    <a:chExt cx="2419350" cy="5286375"/>
                  </a:xfrm>
                </p:grpSpPr>
                <p:pic>
                  <p:nvPicPr>
                    <p:cNvPr id="31747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39552" y="764704"/>
                      <a:ext cx="2419350" cy="5286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7" name="Rectangle 6"/>
                    <p:cNvSpPr/>
                    <p:nvPr/>
                  </p:nvSpPr>
                  <p:spPr>
                    <a:xfrm>
                      <a:off x="1259632" y="2924944"/>
                      <a:ext cx="1152128" cy="151216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pic>
                <p:nvPicPr>
                  <p:cNvPr id="31748" name="Picture 4" descr="C:\Users\r.lacey.HIGHVIEW\AppData\Local\Microsoft\Windows\Temporary Internet Files\Content.IE5\VOB97E6O\red-brick-wall[1].jp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467544" y="1235925"/>
                    <a:ext cx="2232247" cy="775670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17" name="Group 16"/>
                  <p:cNvGrpSpPr/>
                  <p:nvPr/>
                </p:nvGrpSpPr>
                <p:grpSpPr>
                  <a:xfrm>
                    <a:off x="1043608" y="692696"/>
                    <a:ext cx="288032" cy="605855"/>
                    <a:chOff x="539552" y="764704"/>
                    <a:chExt cx="2419350" cy="5286375"/>
                  </a:xfrm>
                </p:grpSpPr>
                <p:pic>
                  <p:nvPicPr>
                    <p:cNvPr id="18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39552" y="764704"/>
                      <a:ext cx="2419350" cy="5286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19" name="Rectangle 18"/>
                    <p:cNvSpPr/>
                    <p:nvPr/>
                  </p:nvSpPr>
                  <p:spPr>
                    <a:xfrm>
                      <a:off x="1259632" y="2924941"/>
                      <a:ext cx="1152129" cy="151216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grpSp>
                <p:nvGrpSpPr>
                  <p:cNvPr id="23" name="Group 22"/>
                  <p:cNvGrpSpPr/>
                  <p:nvPr/>
                </p:nvGrpSpPr>
                <p:grpSpPr>
                  <a:xfrm>
                    <a:off x="1259632" y="692696"/>
                    <a:ext cx="288032" cy="605855"/>
                    <a:chOff x="539552" y="764704"/>
                    <a:chExt cx="2419350" cy="5286375"/>
                  </a:xfrm>
                </p:grpSpPr>
                <p:pic>
                  <p:nvPicPr>
                    <p:cNvPr id="24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39552" y="764704"/>
                      <a:ext cx="2419350" cy="5286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25" name="Rectangle 24"/>
                    <p:cNvSpPr/>
                    <p:nvPr/>
                  </p:nvSpPr>
                  <p:spPr>
                    <a:xfrm>
                      <a:off x="1259632" y="2924941"/>
                      <a:ext cx="1152129" cy="151216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grpSp>
                <p:nvGrpSpPr>
                  <p:cNvPr id="26" name="Group 25"/>
                  <p:cNvGrpSpPr/>
                  <p:nvPr/>
                </p:nvGrpSpPr>
                <p:grpSpPr>
                  <a:xfrm>
                    <a:off x="2123728" y="692696"/>
                    <a:ext cx="288032" cy="605855"/>
                    <a:chOff x="539552" y="764704"/>
                    <a:chExt cx="2419350" cy="5286375"/>
                  </a:xfrm>
                </p:grpSpPr>
                <p:pic>
                  <p:nvPicPr>
                    <p:cNvPr id="27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39552" y="764704"/>
                      <a:ext cx="2419350" cy="5286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28" name="Rectangle 27"/>
                    <p:cNvSpPr/>
                    <p:nvPr/>
                  </p:nvSpPr>
                  <p:spPr>
                    <a:xfrm>
                      <a:off x="1259632" y="2924941"/>
                      <a:ext cx="1152129" cy="151216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1691680" y="692696"/>
                    <a:ext cx="288032" cy="605855"/>
                    <a:chOff x="539552" y="764704"/>
                    <a:chExt cx="2419350" cy="5286375"/>
                  </a:xfrm>
                </p:grpSpPr>
                <p:pic>
                  <p:nvPicPr>
                    <p:cNvPr id="33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39552" y="764704"/>
                      <a:ext cx="2419350" cy="5286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34" name="Rectangle 33"/>
                    <p:cNvSpPr/>
                    <p:nvPr/>
                  </p:nvSpPr>
                  <p:spPr>
                    <a:xfrm>
                      <a:off x="1259632" y="2924941"/>
                      <a:ext cx="1152129" cy="151216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pic>
                <p:nvPicPr>
                  <p:cNvPr id="31751" name="Picture 7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411760" y="692696"/>
                    <a:ext cx="288032" cy="62729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</p:grpSp>
      </p:grpSp>
      <p:sp>
        <p:nvSpPr>
          <p:cNvPr id="31755" name="AutoShape 11" descr="data:image/jpeg;base64,/9j/4AAQSkZJRgABAQAAAQABAAD/2wCEAAkGBxQSEhUUEhQVFhUVFxUXGRUXFR4YHRQXGBgZGxgYFxgaHzQgIB0lHBYYITEhJikrLi4uFyAzODMtNygtLisBCgoKDg0OGxAQGzUkICQrLywvMSwsLC0sNCwtLCwsLDQsLDQsLCwsLCwsLCwsLCwsLCwsLCwsLCwsLCwsLCwsLP/AABEIAIIBIAMBIgACEQEDEQH/xAAcAAEAAwADAQEAAAAAAAAAAAAABAUGAgMHAQj/xABMEAACAQMCAgYFBwcKAwkAAAABAgMABBESIQUxBhMiQVFhFCMycYEHQlNikaGxM1JUgpKT0hUWQ0RylMHR4vCy0/EkNDVjc6KzwuH/xAAbAQEAAgMBAQAAAAAAAAAAAAAAAQIDBAUGB//EACwRAAICAQIGAAYCAwEAAAAAAAABAgMRBDEFEhMhQVEGFDJhcZEioTTR4UL/2gAMAwEAAhEDEQA/APcaUpQClKUApSlAK6bx2WNyi6nCsVXlqYA4GfM7V3UoDyGJVuUSaQmZ3VW1knmQPZAOFx4DlW36AXLvDIru0ixylEdzqJUKpILn29LFl1c+zvuKxVxZJLNcSMpBa4mB0sV1aW0doKQD7Hf51u/k+/8ADbTbGIUGB3YGK1KPrl3Nq76I9jQ0pSts1RSlKAUpVZe9IbWHIkuIVI5qZF1D9XOfuoCzpWdl6a2oICtI+RkFIXI/axiojdOVydNtcEZ54jXPnhnBqjsit2WUJPZGtpWJk6bT6uxaJpzze60nH9lYm/Gvk/TC5ONEEC+OqZ3z9kYqjvrXkuqZvwbelYROmN2o7VvbyHb2Z3jx4842z91Wtp01hI9ckkJ7yy6lG3PWmRjnzxyq0boS2ZEqpx3RpqVEseJwzjMMscnf2HDY9+DtXG+4vBB+Wmij78PIqn7CayGMm0rL3HTm3/oVln5bxpgYPeGcgH4Godx01mz6u0Ur9e50H4hY2H31SVsI7suq5PZG0pWITptcfOs4/wBW7yfsMIqQOnIHtWlx54MbD4dvOPhVVdW/JPSn6NfSs6vTO21AHrlz3mF8fEgGpEXSyyY6fSYlPg7aP+PFZFJPZlHFrwXVK6bW6SUao3V15ZRgw+0V3VJApSlAKUpQClKz/Grl5phZwuU7AknkU9qKNiQiKe55CGwe4Ix54NAd8/HQWaO2jM8iHS2DpjjbfIeUggEd4UMRkbVyFtdOfWTrGDnsQx5I97yZyR4hR7qnWdqkSLHGioijAVRgAeQrvoCtThBA3uLg+ZcD8FqPPwudctBdyBu5JlWWM+RAAf4hqsb6/jhCmVtIZlQE97OcKPiaj3fGI42iUnV10hiUr2grhWbDkHbZSPfQHVwDjXXl4pVEdzDjrYs5GG9mSM/OjbBwfIg7iriszxNdHEbN05yJcxONhqjARwx8dLD/AN9WvSO66q1uJM40RSMDywQpx9+KA8z4LKXhjkPOUdaffIS5+9q3nQGUNYxgfMMkZ96SMD+FYq1h0Ron5iKu31VA/wAKi8OeTEydfMEE0hEaPoAyQ/Ne1vq8a5tFqjKTZ0Lq3JRSPU+JcXgtxmeaOPbPbcKT7gdz8KpbjpvAM9VHPNj82PSD5hpNINY21sY4ySiKpPNgNz5luZqRV5ax/wDlFI6ReWW9x0wumOI4YY1ycGR2lZh3dhAoB/WNV8nE7t8F7pxjuiREB+0E/fXRSsMtTN+TMqILwRJ+HJJjrdcuCSOtkeQDPPAckV329uiDCIqj6qgfgK7KVhc29zKopbCmKUqpIpSlAKClKEEa64dFKcyRRufFkBP2kUtuHQx/k4o081RR+AqTSpy/YwgxzzpSlQSKYpShAr6TkYPLw8a+UoSRJeGQsctDGT46Fz9uK7oYdGnRJMgT2QszgDy06sY8sV20qynJbMq4Re6O+Hid0pJW6lOe51RwPd2QfvqTB0ovVxk28ozvlHiJH9oMwB/VqvpWRaixeTG6IPwX8PTdwD1to2c7dVMsmfE9sJ/jU2HptbkgOJoyfzomIB82UEVkxSsq1k1uUelh4PUayvALv1d7clWZvSLnKjJYi39WiqOe4j5eLGtVWTiuRY3MyzkJb3D9bFLjCJIwAkikbkpJGsE4zqbwrpHPKmXjssluksN2r3UhQpaxBGQFiMpIMawFBOWJXGOVWUt7fNII1iYFbl8uFHVtbkN1ZyWySCUJA32NamFE5qF371A3+IrnmgMUvRaae3eC57LOIy83XtKXkRw2pUwFQc9hjmPCre36MwQvLIp0K7RS6BpVY3iUjUpxtlcAn6tTLnjC6zFCpmlHNV9mPw62TkufDn5VwHBmlIa6cPg5EKDTEMctQPacj6xx9UUBF4MvpVwbwj1SIYrbb2lZgZZtxycogXyTPeK59PXAsZQwyH0R4/tuq/41fgY2FZn5Q3AtO0QB11vuSAB61eZNVlsyY7oytV3C/wApc/8ArA/bFHXY3F4OQmRj4I2s/Yua6eEdY0kxWC5YSSBlYW7hSOrRc6mAHMeNcmNcmnhHUlOOVllnTNdsfDbo/wBUlHmzxj8HNdq8EvPoEHvnA/BTToWeiOtD2RaVO/kC8+ih/vH+ig6P3n0UP78/wVb5a30R16/ZBpVh/N68+ji/fH+Cn83rz6OL98f4KfLWeh16/ZX0qw/m9efRxfvj/BXFuj959HD+/wD9FPlrPQ69fsg0qb/IF59FD+//ANFfDwG8+ii/vH+iny1nodev2Q6VA4nfej7TPZofA3q5/ZC5qFZ9JYpXCJLa6icDNzpyfDLR4p8vZ6J60PZeUqQOC3v6On94X+GuQ4Le/o6fv1/yqPl7PQ61fsi0qQ3C7sf1Vz7pIz+LV0eh3f6FP+3D/wAynQs9DrQ9nylcza3A52twP1Vb8GrpfrRztbr4W7H8Kjoz9E9WHs50qMbl/wBGvf7nN/BT0pv0a9/uc38FR0p+iepH2SaV0JNIeVrefG1kH4rUgQTn2bW4PvQL/wARFOjP0R1Yez5SiWl2f6jOPe8P/MqSvCro/wBWce+SP+Kp6FnojrQ9kalSv5Juv0Zv3kf8Vdb8Mux/VZD7nj/jqehZ6HWh7PS6w/Ful0sd06PArWaMkbtpJbtbSSE506EJTIIyRqOdsHcV5jxbs2d7nft3hI8usbP3b1vam51RTXlpGhTBSbT9G5PR2230xBM5/Jkpz540kY+FV8vRZutzHczRwsgWSPWzsxDZBSR2JTIJU4GcYwQd6tuLcYhtgDK+C2QiAFnkI5iONcsx8gDWTvektytxFMR1doGIkRgNSxnCiWRgdjqbOjkFUk77VmlZCDSk9yig3sbWztEiQJGqoo5KowBXdXXbzq6hkZWU7hlIIPuI2rsq5UVlX4bGOIuJY0cXEQlQuoYq0JCSqCc9nEkRA231eO2qJrJQ8chkvZH6wFYYxDGFBfWzkPMyhQcjsxLkd4NQ2luMFzf3cNrE7sUjVFLHkuw32G1ZsdJrl8MqQoCAQrK0jDPIFlYDOPAH41V9JV9OuI1jieF9FxpmKhZXMOghAr9kIWkG7bnG2OdVt3HPZFetKKkgJRWOlRtlkDsxKMO4EspB2xWfTSpm+7MkIryXvEunLo0KEQQs/WFmmLGNggBURuuDqJJ2IJ25GoXR7pdcxyGKRDcKWzq7UcgMgaTCI6jXH2HVT2SdHfVdxW4YPFIBj0c+kyahnREPVsMjbJ1HkfmGp3StHS4Bj9ucR6HA1mE27NrkKDdk0Td3eQDzquoioWNIv04m6j4/bmNZTPGqNyLuE8iCGIIIOxB3Bqba3ccozG6OPFGDD7QayXCeEwKoZI9RftGSRPWSMc5ZtYzk8+Q91cLjhsUitJb4SYBgksJCMHGdiQMEahuGBFYMjoPGcm2xX3TXnV1xq9CFpJtPVjttFEkcQYYz2ptTtv8Amr3gCtN0Qmumg1Xgw5Ylexobq8dnrF7m8tvMVbKMTi1uX21BXk/TD5Spkmkt4FEJikKmQ+sZguP6LHZBJ5k8qn9A/lFe5n6m66kGTSIWjVlBcA6kfUx7RABHLvqvUjnBlensUOfwelV+bflW+UOe5uZLeCRktomKYQ4MrKcMzEb4zsBX6Sr8s9H+gc91ezwvt6PKomJ2JVnOSPeoJq5hSy8GHBxTXXr/AEo+Rs5LWEgK5/IynBHkr9/xqk4R8kV5LFI0mmGRWASN8ESDB1HUpOO7FRkt05Zxg0fyH9PnEgsbmQsj/kGY7ow/o8+B7vMV7uK/IknR65s76KFl9d1kWjQdQLFgVww76/U/SHjHosXWdU8pLBQkeNR5kkAnfABOPKpKFmRX3FV/CeMR3Ckxk5GMqdmXIyuR4EbhuR7jU0yDxH20ByxTNVXHOklvaA9c+CBnQql2xnAOlQTgnbJ76804z0svJ5GKCQxLzgtFkZ18RNLGhGv6oK4O1Q3gmMcnsNCa8o4F0kaBVnWWSS35SRysWMYBwzAv2lZCe0pJ2FbbpZx82yKselp5ciNTuAB7UjAb6FyM+JIHfVI2KSyWlW08ey2veIRQjM0scYPIu4QH3ajVXH0wsmkWNbhHd2CqFywJPIagNO/vrGjh6jMtw+p8dqWXGrx3J2UeQ2FfbMqskd1KJOqVtNtCB6y7mII1hD8xVyQTgbljsAapC5zlhLt7LzpUF3Z6PxC9jhQvK6oowMnxPIAd5PgNzWc4l04jhCloLjDAlQUVHcDGdMLMJDzHze+oEl5cvOZmtlYhQtvGZlxCx9qSQYxknGSpJCqQNzUKx4ZOjuq3Ms1zt18wZIIkYnaMOY2diO5AcKMZwSM5zCbrgvERcRiQRyxgkjTNG0bbfVYZx51OxWS4RNxKKZY7hUngflOjKGiO/wCUHZ1L3bLnetbQHOsVMgeW7jkBwZCu45pJEm+/vP2VtayXGItF42eU8SMu/wA6ElXA+Ekf+xWjxGLdDa8NMz6Z/wAzI2kly6LK6iWYZibGchYDo0rk6lJILkgNkscgjGLeG1dpxKTpHMrqJIBXHVsg7Jwd9QPfy76g8RhYSyRqdMkmJrd86QZMaZowcYyQqnBBzqJwcbfLCdkaeWTrhMAH6ttKhowMBwiEgle0DgnkdsEVz5uUszW7/ZtqKXYl8PvVtp8wMDhh6RCgLNIHODJoHehOcqCcZBBOMbThvSK1uHMcU6NIMkxE6ZABjJMbYfG43xWGs54kBue3gaw2TrEJyNSqAMsCcYO+cjGxrTdDeALCGuHj0zz7kEbxR5JSL3jOWPMsT5Ab2hsfevvheWa2oivq8lj0qmVbWXUiyax1axuMrI7nSiMPzSxGfLNUD9EZkWFILkqsaBX1mRmlcYGokOML5DHvq86UyKIQTLFEyujoZXCKzIdQUk+OCMjlz7qhcN6a2cpKtNHHIoGUeRBjb5rhtDDfmpNbs6o2LElk11LBUS8JlsHa9kna5RI2DhxpaGMkF2hxz5DUDknSMHurU30EUkbCUK0ZU6tXLSRuc923fVDNxOLiMnUxSxtbIQZXVwevYYIiTB3UbFz7l33rv6Y3iLCkTNgXDiNiqlj1ftSYCAn2Rp5fOFYJwSkoxWC2c7mdseiha1nuDJL662uQkD7hUk7UYZjlyQFU4J5lvGoF7fOQbjLAEwwFlYAxRdUsraXIwhd3ALdwUe+t0/SKErpWK6YEY7NnNgDGMboPGsRwqN0traZDKsckEQkMa6mjeMYSUx4OpSpKuMHkp7q2Jdy9fkmWFwIriMQmQxSu0fan65ZfV6xNES5KhSpRh9YbCtJDaIrMyqoZ/aYDBb31nbFY9RkjurNSRh5Ioo0k25BizkD4rUq24rEo6u0PpEhJOoEuuTzeWb2ceIBz3AVU2E8ErhVi9zcSGVk6q2lGhEUjW+gOGkZic6dY7IAGd+6rfpPxtrSMOsLy5JyVBKxADJeRgNh8NzWa4J0oW1h6toZJZBO0UjRvG5kuH7TaU1asEEsBjZR3Yq2tOlguC0foVzqChmjkjRTpPeFdhqGe8ZqcpPlz3NSTbeWeP8ZuXmuppSwy79r1bJsAulQG7QwDjfnvU7ohPHDf28sgGC2gk8lZ+yjnzBOPcxqP0vsp1v2mlheETvJoB0gNGiqBsrHcc/jUGWPUpB7xj3eY865l03XemdWqKsowj9JisZ0l4BEt5DcgOGmLQy6WKiTslo2bSeYKY/WqH0W+ULrlSFoZHulQagrIokxtqQyOM+YG4zVrxm5uJ4iospVcFXRmkiwHQ6lJAfOMjB8ia6qaayjkpcsu53LJJrIKL1fc2vtcuZXGPLnXK2tEjBCIFyckDvPjVDacU9qKS6SF4ziSOUJ1qZ32lLaGXfZtB5b7108X4tot29H6wxggPcHOpgzAMLcsPWSkHAIGkHHuNDb51jJfcPt1urhJdOqK1LhG7nnbsMy+IRQVz3lz4VZdInCLDI3KOeMnfGzZT/7jas9wTp5ZACCGK4UxgKIepwwA5YQnUfeAa7OlPSJWtyeoux1bxSnVaSgFY5FdsnTjkprIablzPJar0XgKaHUNgyaTuNCuxYJsdwpO2eVeS8E+Rq8ec+mXBWJeTxyFnk8MavZ+Ne1TcPhlZZWGogAqdRwRzBwDg+RNJoobldJYOAd9EhGGHmhz30IM5xXo3BDbaW1yxoj9h21vcTHAiLPsSynIXw1Z7quLFI7CyQSMqJBEutuQGlRqO3nms508u5IZrGJVCWgmR5ZScn1fbVFUZb5uSceG9V/SfpMnED1FnKjQpoeWTBYO2cpEBt2ezlj/AGR31Wc1FZZaMeZ4KjiwkumuHiRIY7gZ0SqzPumlmIUgLqGk435edJ+JSRO9xdKZcRoitFnCKgwFKtyBbLF+W+/IVOlzg4xnG2eWfhXyHVj1mknfOkEDB2xg7mub128nR6SXbyd9j1TMZJAb2VTtHDj0aA7HBlbsu4zucnHco759xb3MsouHki6wAosZjLxxRtjIjIIbXsMv34AwAKznRPiMdsWtSkcMSmRhKW6sE6zhSXwrNjHstyxsK1ttxOGQ6Y5onbHJZFYn4A10oJY/jsc6XM5dyQSceJG+22T5VkLTgLXkksOnQ2dUuIQmgSljqaWVmd2OGwEwCRvitOt+hlMSnU6rqbG4j8A55AnOy864SXK21xFcHVg+ok0KWLh94+yoySH2GB881YqbDhPD0t4Y4YxhIlCKM5wAMDJqQ8qjmQO7c43rOcS6bQQqCyXILHCK1tKnWNjOlS6gfftXl/SO/lvpEa4YAqHVEjXsqHwTnVnLYUdrblQHvFYrprPK1xGsQ/7vGZyuBmUuxjEYPMdlZT5kL4byrjjMzXqIjBYUlELLpBMxMZZm1HcBSFAA79ee6unjiN6c5VseogJBGc+snGB+NamruUaZSj3x2M1Mf5rJ13FukqaXXUpwcMMe7PeD94qpv7OWNodE7aGcpmWNJShKnTpYgNuRjcnmKvVrje2RngeMHSx3RvzJFIZG/aArhaeWZ8vg6FiwinsuGywzGbMc+4dY3BhVHAxrGgEEgbDUDjAxitKeksgGWtiABknrkwMDc791QuCcF9IhSU3dyCw7SgQjQ42dCOq5hgR8Kh9M+ArFaSn0m5JcCMAsmCZDp3AQbYJrs0U6qOIprBoW2UpOTz2MlxLiZvZPSJE06gBGh3McfNQfrHJJx4+VdGkeA+yvtK93VTGuCij5vfqJ22Obe7OmS1RvaRD71FcktguCupSM4Kuy4zzxpO3L7q7KVZ1VvdL9FY32R2k/2crjiE6odE05x3dc3LvO5zy7vKrXgfRItFE3ptx1WkFEhLRqVI2z1hZx7tqppEDAg7g7EeIrnMzOMO8jADGC7Yx4YziuZq+HdSS6eEdzh3GY0xl18yfg1y8HsYmMjLDr5GSZw7/tSEn7KkN0ks129JtxjuEq/gprAx2canIjQHxCiu4DHIAe4YrCuDvzI3JfEyX01/2cxLaR37yq3XxXCy6urR9cLtpIwUA7JCkZG4xvnNaVuMQddbT28gk6kSxPEGxI0cgTcK5DMylAcHftHG9ZnNcZUDDtAEd+oA/jWrd8NxndG+NjUl9u3rujDD4jk+0q+32ZVdLuP+l3ssh1COPTFHqBTQhwSWVtwWbmcfMG/jX2UTTv1cXPYsxU6UU8myRvnBx41bHhsdwRohjYcutdOyB4L+f8NvE1fcNsEgQImfMncsfFj7uQ5Acq5Guprrs+rmf22PVcO1NttWXBxX33KpuicRUesmDjcSh8FWHIqoGBy/8A2tVd9MJZYxboernUYnkX5i7BTHn50gyQTnTg86i/7/3/AL7qzSwpM8spVSGYBWxzVQF+wkE1fh1Vuom64vwa/GNRDTU9R75wWnAJBBOurDKp6tnIyWEu41nvcOFJb62andKL55pW6oBlgyqA7B5uTsT9Udkcty1Z7+TIfo0+yuwWaAYC4G+wJA358jXYfB7eXHMjza45Dp9PDOcVlHPpkkJl0k4V1ACMNiNIHdy3JrS9HLq6aQWkcyiIo7gyoZWULpUxDLDKnWD2skb4Phk4+HRjGAwA5AOwA+GcVf8AQuWKC7DvhB1UwL+7S259ymsMuF20p2OXZeDLo+IQneoRz3JthxlYFbhl6sjPEnVqYlduthfOkoysXBCdnByeznNQuisS8O9ImnW8I9hHkRF9SuCmFUjtkkgggnbYDNSflECPdxaQrh4ZVfGCA0Uiacjx9YwrOG3VcsqqGVWKkjOk4PLPKslGilbDnTNrVcUjp7em4+v7NLPxO+nil4nCIYo44ZFhinRncID6x+y4VWcqBvnZB51jblSsxnmbBZVAkQHsMucalUcmU6dhtXqdxAicHMYIwLM9/M9VqP8AnXn3MYPePtzU6TSR1EZxe/gjiOvs0k65R275X6Ol7lZEOZXiL6WEKFpHjOCGUkjVv5gDapMZ9GPrJCykYC5JcttgKhJyTvyI91R0t9OyvIB+aJGA+zPLyr7DbKhyB2jzY7sfex3qkeBWSl/KSx9ibPiaqMM1xbf32NP0S6Tww2wjuIptZeSRh1QcAuxOBg74GBtUe94zY3NxKs8EphkiSNH6hl6rGpmYEDIYsy4I/MqlpXRfCa/EmclfEFvmC/suOC8dhjhVCrKyllOiBlD4YgSAYwNYGrc7Zrr4xx5J4njWKXtDZzpXSQchl7ecgjY1V0BqY8KrW8n/AERLj9z+mKX7KG94rctp9JkLTjKRmZdhGTk4ZOzlsDJ78eVSbO4OnMmlWzuFOc4PMcyc1a18UY5be6qPhKz2l2/Blj8QS5e8O/5NdwJTI9sRgFrm4kbPfjricfFh9lT+lVsvp0JYnEsEi88YaF1YZI8RK231agkNbTOFDFre4efQCNUkM+pm0jv9uQAd5jA7xV70lgS8tUmh9doZZkCnPWLgh1HmVLbeIFeUVXPTZX5y/wDaPX83LOMvGCDA6kdk5HjnP31LtO8VWcPuOsUMoARhlCD7QO4PuIr5ccNjdtR6wMe9JpE+5WA+6uFS1Fpy7G/PvHsJ5bi3uT1EiKlwGfTJGXUTrgPuGDDUmGABxlW+NF0p4893IqMoRYC2rS2pXlO2VYgHCrqHIbsfCurpNNLGYoY7mQlmL4cK7QouQWV8AgnVpGrPzj3VVxxhQFUYAGAK9vwTTztxfJ/x8fk8hx7Wxqj8vH6nv9l/05GlKV6k8aKUpQClKUApSlAKgXqOuXKCdQRpiyVC+JOB2vHfOO6p9KwX0Rug4NmzpdTLT2KyOHj2sk2y4lFIDpbGjGoFSmnIzyYDbz5V1S8Zi5ITK3hH2h+17I+JqFLao7BmRSRyJUEj3E12jauFH4ehztyn2PSz+KZ8iUYd/uzruGkm2kOhPo0OS/k7+HLYeeTXZgd3/SlK7em0tWnjy1rB53Wa67VT5rXkUpStg1BXCWIMMMNvsx5gjlXOlJJSWGTGTi8rc4LHgliWZjzZmLHcknn4kk1zpSqxhGKxFYRads5y5pPLOkRPp0dc/V7djA5BSunVjONJ0+4Cu6lKrXTCvPKsZL3am27HUecbAUpSsphyKUpQgUpSgFKUoD1zjXCBOFZTomTOiTGcZ5qw+chwMr5AjBAIxxMltITqezkO7ZAkt58H2snsjc77o+++a9Er4ygjBAIPca8PZSpPmTw/aPpkZ47Pujyy8kkQM3XQGNjqaOJhFjPtGPW5Ha56cgZ5VYw8aiEXWMk8UYHtSW0ijAHPIUjuPfW7FjEP6NP2B/lWX+UriOmBLcHDXBII/wDKjwZO7Hei/r1rx4XG2WJPMn52LWa3pQcsdksnn3XNIzTOMNIc6fzEHsJ8Bz8ya5V9Jr5Xu6ao1VqEdl2Pm990rrHZLdilKVlMIpSlAKUpQClKUApSlAKUpQClKUApSlAKUpQClKUApSlAKUpQClKUApSlAKUpQHt9KUrxp9JFeZ/KWf8At1uO70eb/wCSKvlK2tD/AJEPyaXEf8Wf4M7SlK9QtjwgpSlCBSlKAUpSgFKUoBSlKAUpSgFKUoBSlKAUpSgFKUoBSlKAUpSgFKUoBSlKAUpSgP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02" name="Group 101"/>
          <p:cNvGrpSpPr/>
          <p:nvPr/>
        </p:nvGrpSpPr>
        <p:grpSpPr>
          <a:xfrm>
            <a:off x="467544" y="2348880"/>
            <a:ext cx="2304255" cy="1318899"/>
            <a:chOff x="395536" y="1772816"/>
            <a:chExt cx="2304255" cy="1318899"/>
          </a:xfrm>
        </p:grpSpPr>
        <p:grpSp>
          <p:nvGrpSpPr>
            <p:cNvPr id="103" name="Group 19"/>
            <p:cNvGrpSpPr/>
            <p:nvPr/>
          </p:nvGrpSpPr>
          <p:grpSpPr>
            <a:xfrm>
              <a:off x="1475656" y="1772816"/>
              <a:ext cx="288032" cy="605855"/>
              <a:chOff x="539552" y="764704"/>
              <a:chExt cx="2419350" cy="5286375"/>
            </a:xfrm>
          </p:grpSpPr>
          <p:pic>
            <p:nvPicPr>
              <p:cNvPr id="133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39552" y="764704"/>
                <a:ext cx="2419350" cy="5286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4" name="Rectangle 133"/>
              <p:cNvSpPr/>
              <p:nvPr/>
            </p:nvSpPr>
            <p:spPr>
              <a:xfrm>
                <a:off x="1259632" y="2924941"/>
                <a:ext cx="1152129" cy="151216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 smtClean="0">
                    <a:solidFill>
                      <a:srgbClr val="FF0000"/>
                    </a:solidFill>
                  </a:rPr>
                  <a:t>6</a:t>
                </a:r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4" name="Group 28"/>
            <p:cNvGrpSpPr/>
            <p:nvPr/>
          </p:nvGrpSpPr>
          <p:grpSpPr>
            <a:xfrm>
              <a:off x="1907704" y="1772816"/>
              <a:ext cx="288032" cy="605855"/>
              <a:chOff x="539552" y="764704"/>
              <a:chExt cx="2419350" cy="5286375"/>
            </a:xfrm>
          </p:grpSpPr>
          <p:pic>
            <p:nvPicPr>
              <p:cNvPr id="131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39552" y="764704"/>
                <a:ext cx="2419350" cy="5286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2" name="Rectangle 131"/>
              <p:cNvSpPr/>
              <p:nvPr/>
            </p:nvSpPr>
            <p:spPr>
              <a:xfrm>
                <a:off x="1259632" y="2924941"/>
                <a:ext cx="1152129" cy="151216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 smtClean="0">
                    <a:solidFill>
                      <a:srgbClr val="FF0000"/>
                    </a:solidFill>
                  </a:rPr>
                  <a:t>8</a:t>
                </a:r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5" name="Group 73"/>
            <p:cNvGrpSpPr/>
            <p:nvPr/>
          </p:nvGrpSpPr>
          <p:grpSpPr>
            <a:xfrm>
              <a:off x="395536" y="1772816"/>
              <a:ext cx="2304255" cy="1318899"/>
              <a:chOff x="395536" y="1772816"/>
              <a:chExt cx="2304255" cy="1318899"/>
            </a:xfrm>
          </p:grpSpPr>
          <p:grpSp>
            <p:nvGrpSpPr>
              <p:cNvPr id="106" name="Group 13"/>
              <p:cNvGrpSpPr/>
              <p:nvPr/>
            </p:nvGrpSpPr>
            <p:grpSpPr>
              <a:xfrm>
                <a:off x="827584" y="1772816"/>
                <a:ext cx="288032" cy="605855"/>
                <a:chOff x="539552" y="764704"/>
                <a:chExt cx="2419350" cy="5286375"/>
              </a:xfrm>
            </p:grpSpPr>
            <p:pic>
              <p:nvPicPr>
                <p:cNvPr id="129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39552" y="764704"/>
                  <a:ext cx="2419350" cy="5286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30" name="Rectangle 15"/>
                <p:cNvSpPr/>
                <p:nvPr/>
              </p:nvSpPr>
              <p:spPr>
                <a:xfrm>
                  <a:off x="1259632" y="2924941"/>
                  <a:ext cx="1152129" cy="1512169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 smtClean="0">
                      <a:solidFill>
                        <a:srgbClr val="FF0000"/>
                      </a:solidFill>
                    </a:rPr>
                    <a:t>3</a:t>
                  </a:r>
                  <a:endParaRPr lang="en-GB" sz="1400" b="1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107" name="Group 50"/>
              <p:cNvGrpSpPr/>
              <p:nvPr/>
            </p:nvGrpSpPr>
            <p:grpSpPr>
              <a:xfrm>
                <a:off x="395536" y="1772816"/>
                <a:ext cx="2304255" cy="1318899"/>
                <a:chOff x="395536" y="1484784"/>
                <a:chExt cx="2304255" cy="1318899"/>
              </a:xfrm>
            </p:grpSpPr>
            <p:grpSp>
              <p:nvGrpSpPr>
                <p:cNvPr id="108" name="Group 10"/>
                <p:cNvGrpSpPr/>
                <p:nvPr/>
              </p:nvGrpSpPr>
              <p:grpSpPr>
                <a:xfrm>
                  <a:off x="611560" y="1484784"/>
                  <a:ext cx="288032" cy="605855"/>
                  <a:chOff x="539552" y="764704"/>
                  <a:chExt cx="2419350" cy="5286375"/>
                </a:xfrm>
              </p:grpSpPr>
              <p:pic>
                <p:nvPicPr>
                  <p:cNvPr id="127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39552" y="764704"/>
                    <a:ext cx="2419350" cy="52863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28" name="Rectangle 12"/>
                  <p:cNvSpPr/>
                  <p:nvPr/>
                </p:nvSpPr>
                <p:spPr>
                  <a:xfrm>
                    <a:off x="1259632" y="2924941"/>
                    <a:ext cx="1152129" cy="151216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400" b="1" dirty="0" smtClean="0">
                        <a:solidFill>
                          <a:srgbClr val="FF0000"/>
                        </a:solidFill>
                      </a:rPr>
                      <a:t>2</a:t>
                    </a:r>
                    <a:endParaRPr lang="en-GB" sz="14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grpSp>
              <p:nvGrpSpPr>
                <p:cNvPr id="109" name="Group 48"/>
                <p:cNvGrpSpPr/>
                <p:nvPr/>
              </p:nvGrpSpPr>
              <p:grpSpPr>
                <a:xfrm>
                  <a:off x="395536" y="1484784"/>
                  <a:ext cx="2304255" cy="1318899"/>
                  <a:chOff x="395536" y="692696"/>
                  <a:chExt cx="2304255" cy="1318899"/>
                </a:xfrm>
              </p:grpSpPr>
              <p:grpSp>
                <p:nvGrpSpPr>
                  <p:cNvPr id="110" name="Group 7"/>
                  <p:cNvGrpSpPr/>
                  <p:nvPr/>
                </p:nvGrpSpPr>
                <p:grpSpPr>
                  <a:xfrm>
                    <a:off x="395536" y="692696"/>
                    <a:ext cx="288032" cy="605855"/>
                    <a:chOff x="539552" y="764704"/>
                    <a:chExt cx="2419350" cy="5286375"/>
                  </a:xfrm>
                </p:grpSpPr>
                <p:pic>
                  <p:nvPicPr>
                    <p:cNvPr id="125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39552" y="764704"/>
                      <a:ext cx="2419350" cy="5286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126" name="Rectangle 6"/>
                    <p:cNvSpPr/>
                    <p:nvPr/>
                  </p:nvSpPr>
                  <p:spPr>
                    <a:xfrm>
                      <a:off x="1259632" y="2924944"/>
                      <a:ext cx="1152128" cy="151216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pic>
                <p:nvPicPr>
                  <p:cNvPr id="111" name="Picture 4" descr="C:\Users\r.lacey.HIGHVIEW\AppData\Local\Microsoft\Windows\Temporary Internet Files\Content.IE5\VOB97E6O\red-brick-wall[1].jp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467544" y="1235925"/>
                    <a:ext cx="2232247" cy="775670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112" name="Group 16"/>
                  <p:cNvGrpSpPr/>
                  <p:nvPr/>
                </p:nvGrpSpPr>
                <p:grpSpPr>
                  <a:xfrm>
                    <a:off x="1043608" y="692696"/>
                    <a:ext cx="288032" cy="605855"/>
                    <a:chOff x="539552" y="764704"/>
                    <a:chExt cx="2419350" cy="5286375"/>
                  </a:xfrm>
                </p:grpSpPr>
                <p:pic>
                  <p:nvPicPr>
                    <p:cNvPr id="123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39552" y="764704"/>
                      <a:ext cx="2419350" cy="5286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124" name="Rectangle 123"/>
                    <p:cNvSpPr/>
                    <p:nvPr/>
                  </p:nvSpPr>
                  <p:spPr>
                    <a:xfrm>
                      <a:off x="1259632" y="2924941"/>
                      <a:ext cx="1152129" cy="151216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grpSp>
                <p:nvGrpSpPr>
                  <p:cNvPr id="113" name="Group 22"/>
                  <p:cNvGrpSpPr/>
                  <p:nvPr/>
                </p:nvGrpSpPr>
                <p:grpSpPr>
                  <a:xfrm>
                    <a:off x="1259632" y="692696"/>
                    <a:ext cx="288032" cy="605855"/>
                    <a:chOff x="539552" y="764704"/>
                    <a:chExt cx="2419350" cy="5286375"/>
                  </a:xfrm>
                </p:grpSpPr>
                <p:pic>
                  <p:nvPicPr>
                    <p:cNvPr id="121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39552" y="764704"/>
                      <a:ext cx="2419350" cy="5286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122" name="Rectangle 121"/>
                    <p:cNvSpPr/>
                    <p:nvPr/>
                  </p:nvSpPr>
                  <p:spPr>
                    <a:xfrm>
                      <a:off x="1259632" y="2924941"/>
                      <a:ext cx="1152129" cy="151216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grpSp>
                <p:nvGrpSpPr>
                  <p:cNvPr id="114" name="Group 25"/>
                  <p:cNvGrpSpPr/>
                  <p:nvPr/>
                </p:nvGrpSpPr>
                <p:grpSpPr>
                  <a:xfrm>
                    <a:off x="2123728" y="692696"/>
                    <a:ext cx="288032" cy="605855"/>
                    <a:chOff x="539552" y="764704"/>
                    <a:chExt cx="2419350" cy="5286375"/>
                  </a:xfrm>
                </p:grpSpPr>
                <p:pic>
                  <p:nvPicPr>
                    <p:cNvPr id="119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39552" y="764704"/>
                      <a:ext cx="2419350" cy="5286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120" name="Rectangle 119"/>
                    <p:cNvSpPr/>
                    <p:nvPr/>
                  </p:nvSpPr>
                  <p:spPr>
                    <a:xfrm>
                      <a:off x="1259632" y="2924941"/>
                      <a:ext cx="1152129" cy="151216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grpSp>
                <p:nvGrpSpPr>
                  <p:cNvPr id="115" name="Group 31"/>
                  <p:cNvGrpSpPr/>
                  <p:nvPr/>
                </p:nvGrpSpPr>
                <p:grpSpPr>
                  <a:xfrm>
                    <a:off x="1691680" y="692696"/>
                    <a:ext cx="288032" cy="605855"/>
                    <a:chOff x="539552" y="764704"/>
                    <a:chExt cx="2419350" cy="5286375"/>
                  </a:xfrm>
                </p:grpSpPr>
                <p:pic>
                  <p:nvPicPr>
                    <p:cNvPr id="117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39552" y="764704"/>
                      <a:ext cx="2419350" cy="5286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118" name="Rectangle 117"/>
                    <p:cNvSpPr/>
                    <p:nvPr/>
                  </p:nvSpPr>
                  <p:spPr>
                    <a:xfrm>
                      <a:off x="1259632" y="2924941"/>
                      <a:ext cx="1152129" cy="151216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135" name="Group 134"/>
          <p:cNvGrpSpPr/>
          <p:nvPr/>
        </p:nvGrpSpPr>
        <p:grpSpPr>
          <a:xfrm>
            <a:off x="467544" y="3717032"/>
            <a:ext cx="2304255" cy="1318899"/>
            <a:chOff x="395536" y="1772816"/>
            <a:chExt cx="2304255" cy="1318899"/>
          </a:xfrm>
        </p:grpSpPr>
        <p:grpSp>
          <p:nvGrpSpPr>
            <p:cNvPr id="136" name="Group 19"/>
            <p:cNvGrpSpPr/>
            <p:nvPr/>
          </p:nvGrpSpPr>
          <p:grpSpPr>
            <a:xfrm>
              <a:off x="1475656" y="1772816"/>
              <a:ext cx="288032" cy="605855"/>
              <a:chOff x="539552" y="764704"/>
              <a:chExt cx="2419350" cy="5286375"/>
            </a:xfrm>
          </p:grpSpPr>
          <p:pic>
            <p:nvPicPr>
              <p:cNvPr id="165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39552" y="764704"/>
                <a:ext cx="2419350" cy="5286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6" name="Rectangle 165"/>
              <p:cNvSpPr/>
              <p:nvPr/>
            </p:nvSpPr>
            <p:spPr>
              <a:xfrm>
                <a:off x="1259632" y="2924941"/>
                <a:ext cx="1152129" cy="151216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 smtClean="0">
                    <a:solidFill>
                      <a:srgbClr val="FF0000"/>
                    </a:solidFill>
                  </a:rPr>
                  <a:t>6</a:t>
                </a:r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37" name="Group 28"/>
            <p:cNvGrpSpPr/>
            <p:nvPr/>
          </p:nvGrpSpPr>
          <p:grpSpPr>
            <a:xfrm>
              <a:off x="1907704" y="1772816"/>
              <a:ext cx="288032" cy="605855"/>
              <a:chOff x="539552" y="764704"/>
              <a:chExt cx="2419350" cy="5286375"/>
            </a:xfrm>
          </p:grpSpPr>
          <p:pic>
            <p:nvPicPr>
              <p:cNvPr id="163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39552" y="764704"/>
                <a:ext cx="2419350" cy="5286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" name="Rectangle 163"/>
              <p:cNvSpPr/>
              <p:nvPr/>
            </p:nvSpPr>
            <p:spPr>
              <a:xfrm>
                <a:off x="1259632" y="2924941"/>
                <a:ext cx="1152129" cy="151216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 smtClean="0">
                    <a:solidFill>
                      <a:srgbClr val="FF0000"/>
                    </a:solidFill>
                  </a:rPr>
                  <a:t>8</a:t>
                </a:r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38" name="Group 73"/>
            <p:cNvGrpSpPr/>
            <p:nvPr/>
          </p:nvGrpSpPr>
          <p:grpSpPr>
            <a:xfrm>
              <a:off x="395536" y="1772816"/>
              <a:ext cx="2304255" cy="1318899"/>
              <a:chOff x="395536" y="1772816"/>
              <a:chExt cx="2304255" cy="1318899"/>
            </a:xfrm>
          </p:grpSpPr>
          <p:grpSp>
            <p:nvGrpSpPr>
              <p:cNvPr id="139" name="Group 13"/>
              <p:cNvGrpSpPr/>
              <p:nvPr/>
            </p:nvGrpSpPr>
            <p:grpSpPr>
              <a:xfrm>
                <a:off x="827584" y="1772816"/>
                <a:ext cx="288032" cy="605855"/>
                <a:chOff x="539552" y="764704"/>
                <a:chExt cx="2419350" cy="5286375"/>
              </a:xfrm>
            </p:grpSpPr>
            <p:pic>
              <p:nvPicPr>
                <p:cNvPr id="161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39552" y="764704"/>
                  <a:ext cx="2419350" cy="5286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62" name="Rectangle 15"/>
                <p:cNvSpPr/>
                <p:nvPr/>
              </p:nvSpPr>
              <p:spPr>
                <a:xfrm>
                  <a:off x="1259632" y="2924941"/>
                  <a:ext cx="1152129" cy="1512169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 smtClean="0">
                      <a:solidFill>
                        <a:srgbClr val="FF0000"/>
                      </a:solidFill>
                    </a:rPr>
                    <a:t>3</a:t>
                  </a:r>
                  <a:endParaRPr lang="en-GB" sz="1400" b="1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140" name="Group 50"/>
              <p:cNvGrpSpPr/>
              <p:nvPr/>
            </p:nvGrpSpPr>
            <p:grpSpPr>
              <a:xfrm>
                <a:off x="395536" y="1772816"/>
                <a:ext cx="2304255" cy="1318899"/>
                <a:chOff x="395536" y="1484784"/>
                <a:chExt cx="2304255" cy="1318899"/>
              </a:xfrm>
            </p:grpSpPr>
            <p:grpSp>
              <p:nvGrpSpPr>
                <p:cNvPr id="141" name="Group 10"/>
                <p:cNvGrpSpPr/>
                <p:nvPr/>
              </p:nvGrpSpPr>
              <p:grpSpPr>
                <a:xfrm>
                  <a:off x="611560" y="1484784"/>
                  <a:ext cx="288032" cy="605855"/>
                  <a:chOff x="539552" y="764704"/>
                  <a:chExt cx="2419350" cy="5286375"/>
                </a:xfrm>
              </p:grpSpPr>
              <p:pic>
                <p:nvPicPr>
                  <p:cNvPr id="159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39552" y="764704"/>
                    <a:ext cx="2419350" cy="52863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60" name="Rectangle 12"/>
                  <p:cNvSpPr/>
                  <p:nvPr/>
                </p:nvSpPr>
                <p:spPr>
                  <a:xfrm>
                    <a:off x="1259632" y="2924941"/>
                    <a:ext cx="1152129" cy="151216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400" b="1" dirty="0" smtClean="0">
                        <a:solidFill>
                          <a:srgbClr val="FF0000"/>
                        </a:solidFill>
                      </a:rPr>
                      <a:t>2</a:t>
                    </a:r>
                    <a:endParaRPr lang="en-GB" sz="14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grpSp>
              <p:nvGrpSpPr>
                <p:cNvPr id="142" name="Group 48"/>
                <p:cNvGrpSpPr/>
                <p:nvPr/>
              </p:nvGrpSpPr>
              <p:grpSpPr>
                <a:xfrm>
                  <a:off x="395536" y="1484784"/>
                  <a:ext cx="2304255" cy="1318899"/>
                  <a:chOff x="395536" y="692696"/>
                  <a:chExt cx="2304255" cy="1318899"/>
                </a:xfrm>
              </p:grpSpPr>
              <p:grpSp>
                <p:nvGrpSpPr>
                  <p:cNvPr id="143" name="Group 7"/>
                  <p:cNvGrpSpPr/>
                  <p:nvPr/>
                </p:nvGrpSpPr>
                <p:grpSpPr>
                  <a:xfrm>
                    <a:off x="395536" y="692696"/>
                    <a:ext cx="288032" cy="605855"/>
                    <a:chOff x="539552" y="764704"/>
                    <a:chExt cx="2419350" cy="5286375"/>
                  </a:xfrm>
                </p:grpSpPr>
                <p:pic>
                  <p:nvPicPr>
                    <p:cNvPr id="157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39552" y="764704"/>
                      <a:ext cx="2419350" cy="5286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158" name="Rectangle 6"/>
                    <p:cNvSpPr/>
                    <p:nvPr/>
                  </p:nvSpPr>
                  <p:spPr>
                    <a:xfrm>
                      <a:off x="1259632" y="2924944"/>
                      <a:ext cx="1152128" cy="151216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pic>
                <p:nvPicPr>
                  <p:cNvPr id="144" name="Picture 4" descr="C:\Users\r.lacey.HIGHVIEW\AppData\Local\Microsoft\Windows\Temporary Internet Files\Content.IE5\VOB97E6O\red-brick-wall[1].jp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467544" y="1235925"/>
                    <a:ext cx="2232247" cy="775670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145" name="Group 16"/>
                  <p:cNvGrpSpPr/>
                  <p:nvPr/>
                </p:nvGrpSpPr>
                <p:grpSpPr>
                  <a:xfrm>
                    <a:off x="1043608" y="692696"/>
                    <a:ext cx="288032" cy="605855"/>
                    <a:chOff x="539552" y="764704"/>
                    <a:chExt cx="2419350" cy="5286375"/>
                  </a:xfrm>
                </p:grpSpPr>
                <p:pic>
                  <p:nvPicPr>
                    <p:cNvPr id="155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39552" y="764704"/>
                      <a:ext cx="2419350" cy="5286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156" name="Rectangle 155"/>
                    <p:cNvSpPr/>
                    <p:nvPr/>
                  </p:nvSpPr>
                  <p:spPr>
                    <a:xfrm>
                      <a:off x="1259632" y="2924941"/>
                      <a:ext cx="1152129" cy="151216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grpSp>
                <p:nvGrpSpPr>
                  <p:cNvPr id="146" name="Group 22"/>
                  <p:cNvGrpSpPr/>
                  <p:nvPr/>
                </p:nvGrpSpPr>
                <p:grpSpPr>
                  <a:xfrm>
                    <a:off x="1259632" y="692696"/>
                    <a:ext cx="288032" cy="605855"/>
                    <a:chOff x="539552" y="764704"/>
                    <a:chExt cx="2419350" cy="5286375"/>
                  </a:xfrm>
                </p:grpSpPr>
                <p:pic>
                  <p:nvPicPr>
                    <p:cNvPr id="153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39552" y="764704"/>
                      <a:ext cx="2419350" cy="5286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154" name="Rectangle 153"/>
                    <p:cNvSpPr/>
                    <p:nvPr/>
                  </p:nvSpPr>
                  <p:spPr>
                    <a:xfrm>
                      <a:off x="1259632" y="2924941"/>
                      <a:ext cx="1152129" cy="151216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grpSp>
                <p:nvGrpSpPr>
                  <p:cNvPr id="148" name="Group 31"/>
                  <p:cNvGrpSpPr/>
                  <p:nvPr/>
                </p:nvGrpSpPr>
                <p:grpSpPr>
                  <a:xfrm>
                    <a:off x="1691680" y="692696"/>
                    <a:ext cx="288032" cy="605855"/>
                    <a:chOff x="539552" y="764704"/>
                    <a:chExt cx="2419350" cy="5286375"/>
                  </a:xfrm>
                </p:grpSpPr>
                <p:pic>
                  <p:nvPicPr>
                    <p:cNvPr id="149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39552" y="764704"/>
                      <a:ext cx="2419350" cy="5286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150" name="Rectangle 149"/>
                    <p:cNvSpPr/>
                    <p:nvPr/>
                  </p:nvSpPr>
                  <p:spPr>
                    <a:xfrm>
                      <a:off x="1259632" y="2924941"/>
                      <a:ext cx="1152129" cy="151216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167" name="Group 166"/>
          <p:cNvGrpSpPr/>
          <p:nvPr/>
        </p:nvGrpSpPr>
        <p:grpSpPr>
          <a:xfrm>
            <a:off x="539552" y="5157192"/>
            <a:ext cx="2304255" cy="1318899"/>
            <a:chOff x="395536" y="1772816"/>
            <a:chExt cx="2304255" cy="1318899"/>
          </a:xfrm>
        </p:grpSpPr>
        <p:grpSp>
          <p:nvGrpSpPr>
            <p:cNvPr id="168" name="Group 19"/>
            <p:cNvGrpSpPr/>
            <p:nvPr/>
          </p:nvGrpSpPr>
          <p:grpSpPr>
            <a:xfrm>
              <a:off x="1475656" y="1772816"/>
              <a:ext cx="288032" cy="605855"/>
              <a:chOff x="539552" y="764704"/>
              <a:chExt cx="2419350" cy="5286375"/>
            </a:xfrm>
          </p:grpSpPr>
          <p:pic>
            <p:nvPicPr>
              <p:cNvPr id="197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39552" y="764704"/>
                <a:ext cx="2419350" cy="5286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8" name="Rectangle 197"/>
              <p:cNvSpPr/>
              <p:nvPr/>
            </p:nvSpPr>
            <p:spPr>
              <a:xfrm>
                <a:off x="1259632" y="2924941"/>
                <a:ext cx="1152129" cy="151216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 smtClean="0">
                    <a:solidFill>
                      <a:srgbClr val="FF0000"/>
                    </a:solidFill>
                  </a:rPr>
                  <a:t>6</a:t>
                </a:r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70" name="Group 73"/>
            <p:cNvGrpSpPr/>
            <p:nvPr/>
          </p:nvGrpSpPr>
          <p:grpSpPr>
            <a:xfrm>
              <a:off x="395536" y="1772816"/>
              <a:ext cx="2304255" cy="1318899"/>
              <a:chOff x="395536" y="1772816"/>
              <a:chExt cx="2304255" cy="1318899"/>
            </a:xfrm>
          </p:grpSpPr>
          <p:grpSp>
            <p:nvGrpSpPr>
              <p:cNvPr id="171" name="Group 13"/>
              <p:cNvGrpSpPr/>
              <p:nvPr/>
            </p:nvGrpSpPr>
            <p:grpSpPr>
              <a:xfrm>
                <a:off x="827584" y="1772816"/>
                <a:ext cx="288032" cy="605855"/>
                <a:chOff x="539552" y="764704"/>
                <a:chExt cx="2419350" cy="5286375"/>
              </a:xfrm>
            </p:grpSpPr>
            <p:pic>
              <p:nvPicPr>
                <p:cNvPr id="193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39552" y="764704"/>
                  <a:ext cx="2419350" cy="5286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94" name="Rectangle 15"/>
                <p:cNvSpPr/>
                <p:nvPr/>
              </p:nvSpPr>
              <p:spPr>
                <a:xfrm>
                  <a:off x="1259632" y="2924941"/>
                  <a:ext cx="1152129" cy="1512169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 smtClean="0">
                      <a:solidFill>
                        <a:srgbClr val="FF0000"/>
                      </a:solidFill>
                    </a:rPr>
                    <a:t>3</a:t>
                  </a:r>
                  <a:endParaRPr lang="en-GB" sz="1400" b="1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172" name="Group 50"/>
              <p:cNvGrpSpPr/>
              <p:nvPr/>
            </p:nvGrpSpPr>
            <p:grpSpPr>
              <a:xfrm>
                <a:off x="395536" y="1772816"/>
                <a:ext cx="2304255" cy="1318899"/>
                <a:chOff x="395536" y="1484784"/>
                <a:chExt cx="2304255" cy="1318899"/>
              </a:xfrm>
            </p:grpSpPr>
            <p:grpSp>
              <p:nvGrpSpPr>
                <p:cNvPr id="173" name="Group 10"/>
                <p:cNvGrpSpPr/>
                <p:nvPr/>
              </p:nvGrpSpPr>
              <p:grpSpPr>
                <a:xfrm>
                  <a:off x="611560" y="1484784"/>
                  <a:ext cx="288032" cy="605855"/>
                  <a:chOff x="539552" y="764704"/>
                  <a:chExt cx="2419350" cy="5286375"/>
                </a:xfrm>
              </p:grpSpPr>
              <p:pic>
                <p:nvPicPr>
                  <p:cNvPr id="191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39552" y="764704"/>
                    <a:ext cx="2419350" cy="52863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92" name="Rectangle 12"/>
                  <p:cNvSpPr/>
                  <p:nvPr/>
                </p:nvSpPr>
                <p:spPr>
                  <a:xfrm>
                    <a:off x="1259632" y="2924941"/>
                    <a:ext cx="1152129" cy="151216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400" b="1" dirty="0" smtClean="0">
                        <a:solidFill>
                          <a:srgbClr val="FF0000"/>
                        </a:solidFill>
                      </a:rPr>
                      <a:t>2</a:t>
                    </a:r>
                    <a:endParaRPr lang="en-GB" sz="14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grpSp>
              <p:nvGrpSpPr>
                <p:cNvPr id="174" name="Group 48"/>
                <p:cNvGrpSpPr/>
                <p:nvPr/>
              </p:nvGrpSpPr>
              <p:grpSpPr>
                <a:xfrm>
                  <a:off x="395536" y="1484784"/>
                  <a:ext cx="2304255" cy="1318899"/>
                  <a:chOff x="395536" y="692696"/>
                  <a:chExt cx="2304255" cy="1318899"/>
                </a:xfrm>
              </p:grpSpPr>
              <p:grpSp>
                <p:nvGrpSpPr>
                  <p:cNvPr id="175" name="Group 7"/>
                  <p:cNvGrpSpPr/>
                  <p:nvPr/>
                </p:nvGrpSpPr>
                <p:grpSpPr>
                  <a:xfrm>
                    <a:off x="395536" y="692696"/>
                    <a:ext cx="288032" cy="605855"/>
                    <a:chOff x="539552" y="764704"/>
                    <a:chExt cx="2419350" cy="5286375"/>
                  </a:xfrm>
                </p:grpSpPr>
                <p:pic>
                  <p:nvPicPr>
                    <p:cNvPr id="189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39552" y="764704"/>
                      <a:ext cx="2419350" cy="5286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190" name="Rectangle 6"/>
                    <p:cNvSpPr/>
                    <p:nvPr/>
                  </p:nvSpPr>
                  <p:spPr>
                    <a:xfrm>
                      <a:off x="1259632" y="2924944"/>
                      <a:ext cx="1152128" cy="151216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pic>
                <p:nvPicPr>
                  <p:cNvPr id="176" name="Picture 4" descr="C:\Users\r.lacey.HIGHVIEW\AppData\Local\Microsoft\Windows\Temporary Internet Files\Content.IE5\VOB97E6O\red-brick-wall[1].jp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467544" y="1235925"/>
                    <a:ext cx="2232247" cy="775670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177" name="Group 16"/>
                  <p:cNvGrpSpPr/>
                  <p:nvPr/>
                </p:nvGrpSpPr>
                <p:grpSpPr>
                  <a:xfrm>
                    <a:off x="1043608" y="692696"/>
                    <a:ext cx="288032" cy="605855"/>
                    <a:chOff x="539552" y="764704"/>
                    <a:chExt cx="2419350" cy="5286375"/>
                  </a:xfrm>
                </p:grpSpPr>
                <p:pic>
                  <p:nvPicPr>
                    <p:cNvPr id="187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39552" y="764704"/>
                      <a:ext cx="2419350" cy="5286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188" name="Rectangle 187"/>
                    <p:cNvSpPr/>
                    <p:nvPr/>
                  </p:nvSpPr>
                  <p:spPr>
                    <a:xfrm>
                      <a:off x="1259632" y="2924941"/>
                      <a:ext cx="1152129" cy="151216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grpSp>
                <p:nvGrpSpPr>
                  <p:cNvPr id="178" name="Group 22"/>
                  <p:cNvGrpSpPr/>
                  <p:nvPr/>
                </p:nvGrpSpPr>
                <p:grpSpPr>
                  <a:xfrm>
                    <a:off x="1259632" y="692696"/>
                    <a:ext cx="288032" cy="605855"/>
                    <a:chOff x="539552" y="764704"/>
                    <a:chExt cx="2419350" cy="5286375"/>
                  </a:xfrm>
                </p:grpSpPr>
                <p:pic>
                  <p:nvPicPr>
                    <p:cNvPr id="185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39552" y="764704"/>
                      <a:ext cx="2419350" cy="5286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186" name="Rectangle 185"/>
                    <p:cNvSpPr/>
                    <p:nvPr/>
                  </p:nvSpPr>
                  <p:spPr>
                    <a:xfrm>
                      <a:off x="1259632" y="2924941"/>
                      <a:ext cx="1152129" cy="151216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grpSp>
                <p:nvGrpSpPr>
                  <p:cNvPr id="180" name="Group 31"/>
                  <p:cNvGrpSpPr/>
                  <p:nvPr/>
                </p:nvGrpSpPr>
                <p:grpSpPr>
                  <a:xfrm>
                    <a:off x="1691680" y="692696"/>
                    <a:ext cx="288032" cy="605855"/>
                    <a:chOff x="539552" y="764704"/>
                    <a:chExt cx="2419350" cy="5286375"/>
                  </a:xfrm>
                </p:grpSpPr>
                <p:pic>
                  <p:nvPicPr>
                    <p:cNvPr id="181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39552" y="764704"/>
                      <a:ext cx="2419350" cy="5286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182" name="Rectangle 181"/>
                    <p:cNvSpPr/>
                    <p:nvPr/>
                  </p:nvSpPr>
                  <p:spPr>
                    <a:xfrm>
                      <a:off x="1259632" y="2924941"/>
                      <a:ext cx="1152129" cy="151216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199" name="Group 198"/>
          <p:cNvGrpSpPr/>
          <p:nvPr/>
        </p:nvGrpSpPr>
        <p:grpSpPr>
          <a:xfrm>
            <a:off x="3131840" y="1052736"/>
            <a:ext cx="2304255" cy="1318899"/>
            <a:chOff x="395536" y="1772816"/>
            <a:chExt cx="2304255" cy="1318899"/>
          </a:xfrm>
        </p:grpSpPr>
        <p:grpSp>
          <p:nvGrpSpPr>
            <p:cNvPr id="200" name="Group 19"/>
            <p:cNvGrpSpPr/>
            <p:nvPr/>
          </p:nvGrpSpPr>
          <p:grpSpPr>
            <a:xfrm>
              <a:off x="1475656" y="1772816"/>
              <a:ext cx="288032" cy="605855"/>
              <a:chOff x="539552" y="764704"/>
              <a:chExt cx="2419350" cy="5286375"/>
            </a:xfrm>
          </p:grpSpPr>
          <p:pic>
            <p:nvPicPr>
              <p:cNvPr id="223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39552" y="764704"/>
                <a:ext cx="2419350" cy="5286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4" name="Rectangle 223"/>
              <p:cNvSpPr/>
              <p:nvPr/>
            </p:nvSpPr>
            <p:spPr>
              <a:xfrm>
                <a:off x="1259632" y="2924941"/>
                <a:ext cx="1152129" cy="151216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 smtClean="0">
                    <a:solidFill>
                      <a:srgbClr val="FF0000"/>
                    </a:solidFill>
                  </a:rPr>
                  <a:t>6</a:t>
                </a:r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01" name="Group 73"/>
            <p:cNvGrpSpPr/>
            <p:nvPr/>
          </p:nvGrpSpPr>
          <p:grpSpPr>
            <a:xfrm>
              <a:off x="395536" y="1772816"/>
              <a:ext cx="2304255" cy="1318899"/>
              <a:chOff x="395536" y="1772816"/>
              <a:chExt cx="2304255" cy="1318899"/>
            </a:xfrm>
          </p:grpSpPr>
          <p:grpSp>
            <p:nvGrpSpPr>
              <p:cNvPr id="202" name="Group 13"/>
              <p:cNvGrpSpPr/>
              <p:nvPr/>
            </p:nvGrpSpPr>
            <p:grpSpPr>
              <a:xfrm>
                <a:off x="827584" y="1772816"/>
                <a:ext cx="288032" cy="605855"/>
                <a:chOff x="539552" y="764704"/>
                <a:chExt cx="2419350" cy="5286375"/>
              </a:xfrm>
            </p:grpSpPr>
            <p:pic>
              <p:nvPicPr>
                <p:cNvPr id="221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39552" y="764704"/>
                  <a:ext cx="2419350" cy="5286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22" name="Rectangle 15"/>
                <p:cNvSpPr/>
                <p:nvPr/>
              </p:nvSpPr>
              <p:spPr>
                <a:xfrm>
                  <a:off x="1259632" y="2924941"/>
                  <a:ext cx="1152129" cy="1512169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 smtClean="0">
                      <a:solidFill>
                        <a:srgbClr val="FF0000"/>
                      </a:solidFill>
                    </a:rPr>
                    <a:t>3</a:t>
                  </a:r>
                  <a:endParaRPr lang="en-GB" sz="1400" b="1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203" name="Group 50"/>
              <p:cNvGrpSpPr/>
              <p:nvPr/>
            </p:nvGrpSpPr>
            <p:grpSpPr>
              <a:xfrm>
                <a:off x="395536" y="1772816"/>
                <a:ext cx="2304255" cy="1318899"/>
                <a:chOff x="395536" y="1484784"/>
                <a:chExt cx="2304255" cy="1318899"/>
              </a:xfrm>
            </p:grpSpPr>
            <p:grpSp>
              <p:nvGrpSpPr>
                <p:cNvPr id="204" name="Group 10"/>
                <p:cNvGrpSpPr/>
                <p:nvPr/>
              </p:nvGrpSpPr>
              <p:grpSpPr>
                <a:xfrm>
                  <a:off x="611560" y="1484784"/>
                  <a:ext cx="288032" cy="605855"/>
                  <a:chOff x="539552" y="764704"/>
                  <a:chExt cx="2419350" cy="5286375"/>
                </a:xfrm>
              </p:grpSpPr>
              <p:pic>
                <p:nvPicPr>
                  <p:cNvPr id="219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39552" y="764704"/>
                    <a:ext cx="2419350" cy="52863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220" name="Rectangle 12"/>
                  <p:cNvSpPr/>
                  <p:nvPr/>
                </p:nvSpPr>
                <p:spPr>
                  <a:xfrm>
                    <a:off x="1259632" y="2924941"/>
                    <a:ext cx="1152129" cy="151216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400" b="1" dirty="0" smtClean="0">
                        <a:solidFill>
                          <a:srgbClr val="FF0000"/>
                        </a:solidFill>
                      </a:rPr>
                      <a:t>2</a:t>
                    </a:r>
                    <a:endParaRPr lang="en-GB" sz="14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grpSp>
              <p:nvGrpSpPr>
                <p:cNvPr id="205" name="Group 48"/>
                <p:cNvGrpSpPr/>
                <p:nvPr/>
              </p:nvGrpSpPr>
              <p:grpSpPr>
                <a:xfrm>
                  <a:off x="395536" y="1484784"/>
                  <a:ext cx="2304255" cy="1318899"/>
                  <a:chOff x="395536" y="692696"/>
                  <a:chExt cx="2304255" cy="1318899"/>
                </a:xfrm>
              </p:grpSpPr>
              <p:grpSp>
                <p:nvGrpSpPr>
                  <p:cNvPr id="206" name="Group 7"/>
                  <p:cNvGrpSpPr/>
                  <p:nvPr/>
                </p:nvGrpSpPr>
                <p:grpSpPr>
                  <a:xfrm>
                    <a:off x="395536" y="692696"/>
                    <a:ext cx="288032" cy="605855"/>
                    <a:chOff x="539552" y="764704"/>
                    <a:chExt cx="2419350" cy="5286375"/>
                  </a:xfrm>
                </p:grpSpPr>
                <p:pic>
                  <p:nvPicPr>
                    <p:cNvPr id="217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39552" y="764704"/>
                      <a:ext cx="2419350" cy="5286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218" name="Rectangle 6"/>
                    <p:cNvSpPr/>
                    <p:nvPr/>
                  </p:nvSpPr>
                  <p:spPr>
                    <a:xfrm>
                      <a:off x="1259632" y="2924944"/>
                      <a:ext cx="1152128" cy="151216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pic>
                <p:nvPicPr>
                  <p:cNvPr id="207" name="Picture 4" descr="C:\Users\r.lacey.HIGHVIEW\AppData\Local\Microsoft\Windows\Temporary Internet Files\Content.IE5\VOB97E6O\red-brick-wall[1].jp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467544" y="1235925"/>
                    <a:ext cx="2232247" cy="775670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208" name="Group 16"/>
                  <p:cNvGrpSpPr/>
                  <p:nvPr/>
                </p:nvGrpSpPr>
                <p:grpSpPr>
                  <a:xfrm>
                    <a:off x="1043608" y="692696"/>
                    <a:ext cx="288032" cy="605855"/>
                    <a:chOff x="539552" y="764704"/>
                    <a:chExt cx="2419350" cy="5286375"/>
                  </a:xfrm>
                </p:grpSpPr>
                <p:pic>
                  <p:nvPicPr>
                    <p:cNvPr id="215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39552" y="764704"/>
                      <a:ext cx="2419350" cy="5286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216" name="Rectangle 215"/>
                    <p:cNvSpPr/>
                    <p:nvPr/>
                  </p:nvSpPr>
                  <p:spPr>
                    <a:xfrm>
                      <a:off x="1259632" y="2924941"/>
                      <a:ext cx="1152129" cy="151216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grpSp>
                <p:nvGrpSpPr>
                  <p:cNvPr id="209" name="Group 22"/>
                  <p:cNvGrpSpPr/>
                  <p:nvPr/>
                </p:nvGrpSpPr>
                <p:grpSpPr>
                  <a:xfrm>
                    <a:off x="1259632" y="692696"/>
                    <a:ext cx="288032" cy="605855"/>
                    <a:chOff x="539552" y="764704"/>
                    <a:chExt cx="2419350" cy="5286375"/>
                  </a:xfrm>
                </p:grpSpPr>
                <p:pic>
                  <p:nvPicPr>
                    <p:cNvPr id="213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39552" y="764704"/>
                      <a:ext cx="2419350" cy="5286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214" name="Rectangle 213"/>
                    <p:cNvSpPr/>
                    <p:nvPr/>
                  </p:nvSpPr>
                  <p:spPr>
                    <a:xfrm>
                      <a:off x="1259632" y="2924941"/>
                      <a:ext cx="1152129" cy="151216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227" name="Group 73"/>
          <p:cNvGrpSpPr/>
          <p:nvPr/>
        </p:nvGrpSpPr>
        <p:grpSpPr>
          <a:xfrm>
            <a:off x="3059832" y="2420888"/>
            <a:ext cx="2304255" cy="1318899"/>
            <a:chOff x="395536" y="1772816"/>
            <a:chExt cx="2304255" cy="1318899"/>
          </a:xfrm>
        </p:grpSpPr>
        <p:grpSp>
          <p:nvGrpSpPr>
            <p:cNvPr id="228" name="Group 13"/>
            <p:cNvGrpSpPr/>
            <p:nvPr/>
          </p:nvGrpSpPr>
          <p:grpSpPr>
            <a:xfrm>
              <a:off x="827584" y="1772816"/>
              <a:ext cx="288032" cy="605855"/>
              <a:chOff x="539552" y="764704"/>
              <a:chExt cx="2419350" cy="5286375"/>
            </a:xfrm>
          </p:grpSpPr>
          <p:pic>
            <p:nvPicPr>
              <p:cNvPr id="244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39552" y="764704"/>
                <a:ext cx="2419350" cy="5286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5" name="Rectangle 15"/>
              <p:cNvSpPr/>
              <p:nvPr/>
            </p:nvSpPr>
            <p:spPr>
              <a:xfrm>
                <a:off x="1259632" y="2924941"/>
                <a:ext cx="1152129" cy="151216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 smtClean="0">
                    <a:solidFill>
                      <a:srgbClr val="FF0000"/>
                    </a:solidFill>
                  </a:rPr>
                  <a:t>3</a:t>
                </a:r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29" name="Group 50"/>
            <p:cNvGrpSpPr/>
            <p:nvPr/>
          </p:nvGrpSpPr>
          <p:grpSpPr>
            <a:xfrm>
              <a:off x="395536" y="1772816"/>
              <a:ext cx="2304255" cy="1318899"/>
              <a:chOff x="395536" y="1484784"/>
              <a:chExt cx="2304255" cy="1318899"/>
            </a:xfrm>
          </p:grpSpPr>
          <p:grpSp>
            <p:nvGrpSpPr>
              <p:cNvPr id="230" name="Group 10"/>
              <p:cNvGrpSpPr/>
              <p:nvPr/>
            </p:nvGrpSpPr>
            <p:grpSpPr>
              <a:xfrm>
                <a:off x="611560" y="1484784"/>
                <a:ext cx="288032" cy="605855"/>
                <a:chOff x="539552" y="764704"/>
                <a:chExt cx="2419350" cy="5286375"/>
              </a:xfrm>
            </p:grpSpPr>
            <p:pic>
              <p:nvPicPr>
                <p:cNvPr id="242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39552" y="764704"/>
                  <a:ext cx="2419350" cy="5286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43" name="Rectangle 12"/>
                <p:cNvSpPr/>
                <p:nvPr/>
              </p:nvSpPr>
              <p:spPr>
                <a:xfrm>
                  <a:off x="1259632" y="2924941"/>
                  <a:ext cx="1152129" cy="1512169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 smtClean="0">
                      <a:solidFill>
                        <a:srgbClr val="FF0000"/>
                      </a:solidFill>
                    </a:rPr>
                    <a:t>2</a:t>
                  </a:r>
                  <a:endParaRPr lang="en-GB" sz="1400" b="1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231" name="Group 48"/>
              <p:cNvGrpSpPr/>
              <p:nvPr/>
            </p:nvGrpSpPr>
            <p:grpSpPr>
              <a:xfrm>
                <a:off x="395536" y="1484784"/>
                <a:ext cx="2304255" cy="1318899"/>
                <a:chOff x="395536" y="692696"/>
                <a:chExt cx="2304255" cy="1318899"/>
              </a:xfrm>
            </p:grpSpPr>
            <p:grpSp>
              <p:nvGrpSpPr>
                <p:cNvPr id="232" name="Group 7"/>
                <p:cNvGrpSpPr/>
                <p:nvPr/>
              </p:nvGrpSpPr>
              <p:grpSpPr>
                <a:xfrm>
                  <a:off x="395536" y="692696"/>
                  <a:ext cx="288032" cy="605855"/>
                  <a:chOff x="539552" y="764704"/>
                  <a:chExt cx="2419350" cy="5286375"/>
                </a:xfrm>
              </p:grpSpPr>
              <p:pic>
                <p:nvPicPr>
                  <p:cNvPr id="240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39552" y="764704"/>
                    <a:ext cx="2419350" cy="52863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241" name="Rectangle 6"/>
                  <p:cNvSpPr/>
                  <p:nvPr/>
                </p:nvSpPr>
                <p:spPr>
                  <a:xfrm>
                    <a:off x="1259632" y="2924944"/>
                    <a:ext cx="1152128" cy="151216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400" b="1" dirty="0" smtClean="0">
                        <a:solidFill>
                          <a:srgbClr val="FF0000"/>
                        </a:solidFill>
                      </a:rPr>
                      <a:t>1</a:t>
                    </a:r>
                    <a:endParaRPr lang="en-GB" sz="14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pic>
              <p:nvPicPr>
                <p:cNvPr id="233" name="Picture 4" descr="C:\Users\r.lacey.HIGHVIEW\AppData\Local\Microsoft\Windows\Temporary Internet Files\Content.IE5\VOB97E6O\red-brick-wall[1].jp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67544" y="1235925"/>
                  <a:ext cx="2232247" cy="775670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234" name="Group 16"/>
                <p:cNvGrpSpPr/>
                <p:nvPr/>
              </p:nvGrpSpPr>
              <p:grpSpPr>
                <a:xfrm>
                  <a:off x="1043608" y="692696"/>
                  <a:ext cx="288032" cy="605855"/>
                  <a:chOff x="539552" y="764704"/>
                  <a:chExt cx="2419350" cy="5286375"/>
                </a:xfrm>
              </p:grpSpPr>
              <p:pic>
                <p:nvPicPr>
                  <p:cNvPr id="238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39552" y="764704"/>
                    <a:ext cx="2419350" cy="52863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239" name="Rectangle 238"/>
                  <p:cNvSpPr/>
                  <p:nvPr/>
                </p:nvSpPr>
                <p:spPr>
                  <a:xfrm>
                    <a:off x="1259632" y="2924941"/>
                    <a:ext cx="1152129" cy="151216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400" b="1" dirty="0" smtClean="0">
                        <a:solidFill>
                          <a:srgbClr val="FF0000"/>
                        </a:solidFill>
                      </a:rPr>
                      <a:t>4</a:t>
                    </a:r>
                    <a:endParaRPr lang="en-GB" sz="14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grpSp>
              <p:nvGrpSpPr>
                <p:cNvPr id="235" name="Group 22"/>
                <p:cNvGrpSpPr/>
                <p:nvPr/>
              </p:nvGrpSpPr>
              <p:grpSpPr>
                <a:xfrm>
                  <a:off x="1259632" y="692696"/>
                  <a:ext cx="288032" cy="605855"/>
                  <a:chOff x="539552" y="764704"/>
                  <a:chExt cx="2419350" cy="5286375"/>
                </a:xfrm>
              </p:grpSpPr>
              <p:pic>
                <p:nvPicPr>
                  <p:cNvPr id="236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39552" y="764704"/>
                    <a:ext cx="2419350" cy="52863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237" name="Rectangle 236"/>
                  <p:cNvSpPr/>
                  <p:nvPr/>
                </p:nvSpPr>
                <p:spPr>
                  <a:xfrm>
                    <a:off x="1259632" y="2924941"/>
                    <a:ext cx="1152129" cy="151216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400" b="1" dirty="0" smtClean="0">
                        <a:solidFill>
                          <a:srgbClr val="FF0000"/>
                        </a:solidFill>
                      </a:rPr>
                      <a:t>5</a:t>
                    </a:r>
                    <a:endParaRPr lang="en-GB" sz="14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</p:grpSp>
      <p:grpSp>
        <p:nvGrpSpPr>
          <p:cNvPr id="248" name="Group 73"/>
          <p:cNvGrpSpPr/>
          <p:nvPr/>
        </p:nvGrpSpPr>
        <p:grpSpPr>
          <a:xfrm>
            <a:off x="2987824" y="3789040"/>
            <a:ext cx="2304255" cy="1318899"/>
            <a:chOff x="395536" y="1772816"/>
            <a:chExt cx="2304255" cy="1318899"/>
          </a:xfrm>
        </p:grpSpPr>
        <p:grpSp>
          <p:nvGrpSpPr>
            <p:cNvPr id="249" name="Group 13"/>
            <p:cNvGrpSpPr/>
            <p:nvPr/>
          </p:nvGrpSpPr>
          <p:grpSpPr>
            <a:xfrm>
              <a:off x="827584" y="1772816"/>
              <a:ext cx="288032" cy="605855"/>
              <a:chOff x="539552" y="764704"/>
              <a:chExt cx="2419350" cy="5286375"/>
            </a:xfrm>
          </p:grpSpPr>
          <p:pic>
            <p:nvPicPr>
              <p:cNvPr id="265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39552" y="764704"/>
                <a:ext cx="2419350" cy="5286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6" name="Rectangle 15"/>
              <p:cNvSpPr/>
              <p:nvPr/>
            </p:nvSpPr>
            <p:spPr>
              <a:xfrm>
                <a:off x="1259632" y="2924941"/>
                <a:ext cx="1152129" cy="151216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 smtClean="0">
                    <a:solidFill>
                      <a:srgbClr val="FF0000"/>
                    </a:solidFill>
                  </a:rPr>
                  <a:t>3</a:t>
                </a:r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50" name="Group 50"/>
            <p:cNvGrpSpPr/>
            <p:nvPr/>
          </p:nvGrpSpPr>
          <p:grpSpPr>
            <a:xfrm>
              <a:off x="395536" y="1772816"/>
              <a:ext cx="2304255" cy="1318899"/>
              <a:chOff x="395536" y="1484784"/>
              <a:chExt cx="2304255" cy="1318899"/>
            </a:xfrm>
          </p:grpSpPr>
          <p:grpSp>
            <p:nvGrpSpPr>
              <p:cNvPr id="251" name="Group 10"/>
              <p:cNvGrpSpPr/>
              <p:nvPr/>
            </p:nvGrpSpPr>
            <p:grpSpPr>
              <a:xfrm>
                <a:off x="611560" y="1484784"/>
                <a:ext cx="288032" cy="605855"/>
                <a:chOff x="539552" y="764704"/>
                <a:chExt cx="2419350" cy="5286375"/>
              </a:xfrm>
            </p:grpSpPr>
            <p:pic>
              <p:nvPicPr>
                <p:cNvPr id="263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39552" y="764704"/>
                  <a:ext cx="2419350" cy="5286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64" name="Rectangle 12"/>
                <p:cNvSpPr/>
                <p:nvPr/>
              </p:nvSpPr>
              <p:spPr>
                <a:xfrm>
                  <a:off x="1259632" y="2924941"/>
                  <a:ext cx="1152129" cy="1512169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 smtClean="0">
                      <a:solidFill>
                        <a:srgbClr val="FF0000"/>
                      </a:solidFill>
                    </a:rPr>
                    <a:t>2</a:t>
                  </a:r>
                  <a:endParaRPr lang="en-GB" sz="1400" b="1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252" name="Group 48"/>
              <p:cNvGrpSpPr/>
              <p:nvPr/>
            </p:nvGrpSpPr>
            <p:grpSpPr>
              <a:xfrm>
                <a:off x="395536" y="1484784"/>
                <a:ext cx="2304255" cy="1318899"/>
                <a:chOff x="395536" y="692696"/>
                <a:chExt cx="2304255" cy="1318899"/>
              </a:xfrm>
            </p:grpSpPr>
            <p:grpSp>
              <p:nvGrpSpPr>
                <p:cNvPr id="253" name="Group 7"/>
                <p:cNvGrpSpPr/>
                <p:nvPr/>
              </p:nvGrpSpPr>
              <p:grpSpPr>
                <a:xfrm>
                  <a:off x="395536" y="692696"/>
                  <a:ext cx="288032" cy="605855"/>
                  <a:chOff x="539552" y="764704"/>
                  <a:chExt cx="2419350" cy="5286375"/>
                </a:xfrm>
              </p:grpSpPr>
              <p:pic>
                <p:nvPicPr>
                  <p:cNvPr id="261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39552" y="764704"/>
                    <a:ext cx="2419350" cy="52863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262" name="Rectangle 6"/>
                  <p:cNvSpPr/>
                  <p:nvPr/>
                </p:nvSpPr>
                <p:spPr>
                  <a:xfrm>
                    <a:off x="1259632" y="2924944"/>
                    <a:ext cx="1152128" cy="151216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400" b="1" dirty="0" smtClean="0">
                        <a:solidFill>
                          <a:srgbClr val="FF0000"/>
                        </a:solidFill>
                      </a:rPr>
                      <a:t>1</a:t>
                    </a:r>
                    <a:endParaRPr lang="en-GB" sz="14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pic>
              <p:nvPicPr>
                <p:cNvPr id="254" name="Picture 4" descr="C:\Users\r.lacey.HIGHVIEW\AppData\Local\Microsoft\Windows\Temporary Internet Files\Content.IE5\VOB97E6O\red-brick-wall[1].jp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67544" y="1235925"/>
                  <a:ext cx="2232247" cy="775670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255" name="Group 16"/>
                <p:cNvGrpSpPr/>
                <p:nvPr/>
              </p:nvGrpSpPr>
              <p:grpSpPr>
                <a:xfrm>
                  <a:off x="1043608" y="692696"/>
                  <a:ext cx="288032" cy="605855"/>
                  <a:chOff x="539552" y="764704"/>
                  <a:chExt cx="2419350" cy="5286375"/>
                </a:xfrm>
              </p:grpSpPr>
              <p:pic>
                <p:nvPicPr>
                  <p:cNvPr id="259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39552" y="764704"/>
                    <a:ext cx="2419350" cy="52863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260" name="Rectangle 259"/>
                  <p:cNvSpPr/>
                  <p:nvPr/>
                </p:nvSpPr>
                <p:spPr>
                  <a:xfrm>
                    <a:off x="1259632" y="2924941"/>
                    <a:ext cx="1152129" cy="151216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400" b="1" dirty="0" smtClean="0">
                        <a:solidFill>
                          <a:srgbClr val="FF0000"/>
                        </a:solidFill>
                      </a:rPr>
                      <a:t>4</a:t>
                    </a:r>
                    <a:endParaRPr lang="en-GB" sz="14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</p:grpSp>
      <p:grpSp>
        <p:nvGrpSpPr>
          <p:cNvPr id="267" name="Group 73"/>
          <p:cNvGrpSpPr/>
          <p:nvPr/>
        </p:nvGrpSpPr>
        <p:grpSpPr>
          <a:xfrm>
            <a:off x="3131840" y="5157192"/>
            <a:ext cx="2304255" cy="1318899"/>
            <a:chOff x="395536" y="1772816"/>
            <a:chExt cx="2304255" cy="1318899"/>
          </a:xfrm>
        </p:grpSpPr>
        <p:grpSp>
          <p:nvGrpSpPr>
            <p:cNvPr id="268" name="Group 13"/>
            <p:cNvGrpSpPr/>
            <p:nvPr/>
          </p:nvGrpSpPr>
          <p:grpSpPr>
            <a:xfrm>
              <a:off x="827584" y="1772816"/>
              <a:ext cx="288032" cy="605855"/>
              <a:chOff x="539552" y="764704"/>
              <a:chExt cx="2419350" cy="5286375"/>
            </a:xfrm>
          </p:grpSpPr>
          <p:pic>
            <p:nvPicPr>
              <p:cNvPr id="281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39552" y="764704"/>
                <a:ext cx="2419350" cy="5286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82" name="Rectangle 15"/>
              <p:cNvSpPr/>
              <p:nvPr/>
            </p:nvSpPr>
            <p:spPr>
              <a:xfrm>
                <a:off x="1259632" y="2924941"/>
                <a:ext cx="1152129" cy="151216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 smtClean="0">
                    <a:solidFill>
                      <a:srgbClr val="FF0000"/>
                    </a:solidFill>
                  </a:rPr>
                  <a:t>3</a:t>
                </a:r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69" name="Group 50"/>
            <p:cNvGrpSpPr/>
            <p:nvPr/>
          </p:nvGrpSpPr>
          <p:grpSpPr>
            <a:xfrm>
              <a:off x="395536" y="1772816"/>
              <a:ext cx="2304255" cy="1318899"/>
              <a:chOff x="395536" y="1484784"/>
              <a:chExt cx="2304255" cy="1318899"/>
            </a:xfrm>
          </p:grpSpPr>
          <p:grpSp>
            <p:nvGrpSpPr>
              <p:cNvPr id="270" name="Group 10"/>
              <p:cNvGrpSpPr/>
              <p:nvPr/>
            </p:nvGrpSpPr>
            <p:grpSpPr>
              <a:xfrm>
                <a:off x="611560" y="1484784"/>
                <a:ext cx="288032" cy="605855"/>
                <a:chOff x="539552" y="764704"/>
                <a:chExt cx="2419350" cy="5286375"/>
              </a:xfrm>
            </p:grpSpPr>
            <p:pic>
              <p:nvPicPr>
                <p:cNvPr id="279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39552" y="764704"/>
                  <a:ext cx="2419350" cy="5286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80" name="Rectangle 12"/>
                <p:cNvSpPr/>
                <p:nvPr/>
              </p:nvSpPr>
              <p:spPr>
                <a:xfrm>
                  <a:off x="1259632" y="2924941"/>
                  <a:ext cx="1152129" cy="1512169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 smtClean="0">
                      <a:solidFill>
                        <a:srgbClr val="FF0000"/>
                      </a:solidFill>
                    </a:rPr>
                    <a:t>2</a:t>
                  </a:r>
                  <a:endParaRPr lang="en-GB" sz="1400" b="1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271" name="Group 48"/>
              <p:cNvGrpSpPr/>
              <p:nvPr/>
            </p:nvGrpSpPr>
            <p:grpSpPr>
              <a:xfrm>
                <a:off x="395536" y="1484784"/>
                <a:ext cx="2304255" cy="1318899"/>
                <a:chOff x="395536" y="692696"/>
                <a:chExt cx="2304255" cy="1318899"/>
              </a:xfrm>
            </p:grpSpPr>
            <p:grpSp>
              <p:nvGrpSpPr>
                <p:cNvPr id="272" name="Group 7"/>
                <p:cNvGrpSpPr/>
                <p:nvPr/>
              </p:nvGrpSpPr>
              <p:grpSpPr>
                <a:xfrm>
                  <a:off x="395536" y="692696"/>
                  <a:ext cx="288032" cy="605855"/>
                  <a:chOff x="539552" y="764704"/>
                  <a:chExt cx="2419350" cy="5286375"/>
                </a:xfrm>
              </p:grpSpPr>
              <p:pic>
                <p:nvPicPr>
                  <p:cNvPr id="277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39552" y="764704"/>
                    <a:ext cx="2419350" cy="52863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278" name="Rectangle 6"/>
                  <p:cNvSpPr/>
                  <p:nvPr/>
                </p:nvSpPr>
                <p:spPr>
                  <a:xfrm>
                    <a:off x="1259632" y="2924944"/>
                    <a:ext cx="1152128" cy="151216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400" b="1" dirty="0" smtClean="0">
                        <a:solidFill>
                          <a:srgbClr val="FF0000"/>
                        </a:solidFill>
                      </a:rPr>
                      <a:t>1</a:t>
                    </a:r>
                    <a:endParaRPr lang="en-GB" sz="14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pic>
              <p:nvPicPr>
                <p:cNvPr id="273" name="Picture 4" descr="C:\Users\r.lacey.HIGHVIEW\AppData\Local\Microsoft\Windows\Temporary Internet Files\Content.IE5\VOB97E6O\red-brick-wall[1].jp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67544" y="1235925"/>
                  <a:ext cx="2232247" cy="775670"/>
                </a:xfrm>
                <a:prstGeom prst="rect">
                  <a:avLst/>
                </a:prstGeom>
                <a:noFill/>
              </p:spPr>
            </p:pic>
          </p:grpSp>
        </p:grpSp>
      </p:grpSp>
      <p:grpSp>
        <p:nvGrpSpPr>
          <p:cNvPr id="285" name="Group 50"/>
          <p:cNvGrpSpPr/>
          <p:nvPr/>
        </p:nvGrpSpPr>
        <p:grpSpPr>
          <a:xfrm>
            <a:off x="5940152" y="1052736"/>
            <a:ext cx="2304255" cy="1318899"/>
            <a:chOff x="395536" y="1484784"/>
            <a:chExt cx="2304255" cy="1318899"/>
          </a:xfrm>
        </p:grpSpPr>
        <p:grpSp>
          <p:nvGrpSpPr>
            <p:cNvPr id="286" name="Group 10"/>
            <p:cNvGrpSpPr/>
            <p:nvPr/>
          </p:nvGrpSpPr>
          <p:grpSpPr>
            <a:xfrm>
              <a:off x="611560" y="1484784"/>
              <a:ext cx="288032" cy="605855"/>
              <a:chOff x="539552" y="764704"/>
              <a:chExt cx="2419350" cy="5286375"/>
            </a:xfrm>
          </p:grpSpPr>
          <p:pic>
            <p:nvPicPr>
              <p:cNvPr id="292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39552" y="764704"/>
                <a:ext cx="2419350" cy="5286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3" name="Rectangle 12"/>
              <p:cNvSpPr/>
              <p:nvPr/>
            </p:nvSpPr>
            <p:spPr>
              <a:xfrm>
                <a:off x="1259632" y="2924941"/>
                <a:ext cx="1152129" cy="151216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 smtClean="0">
                    <a:solidFill>
                      <a:srgbClr val="FF0000"/>
                    </a:solidFill>
                  </a:rPr>
                  <a:t>2</a:t>
                </a:r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87" name="Group 48"/>
            <p:cNvGrpSpPr/>
            <p:nvPr/>
          </p:nvGrpSpPr>
          <p:grpSpPr>
            <a:xfrm>
              <a:off x="395536" y="1484784"/>
              <a:ext cx="2304255" cy="1318899"/>
              <a:chOff x="395536" y="692696"/>
              <a:chExt cx="2304255" cy="1318899"/>
            </a:xfrm>
          </p:grpSpPr>
          <p:grpSp>
            <p:nvGrpSpPr>
              <p:cNvPr id="288" name="Group 7"/>
              <p:cNvGrpSpPr/>
              <p:nvPr/>
            </p:nvGrpSpPr>
            <p:grpSpPr>
              <a:xfrm>
                <a:off x="395536" y="692696"/>
                <a:ext cx="288032" cy="605855"/>
                <a:chOff x="539552" y="764704"/>
                <a:chExt cx="2419350" cy="5286375"/>
              </a:xfrm>
            </p:grpSpPr>
            <p:pic>
              <p:nvPicPr>
                <p:cNvPr id="290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39552" y="764704"/>
                  <a:ext cx="2419350" cy="5286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91" name="Rectangle 6"/>
                <p:cNvSpPr/>
                <p:nvPr/>
              </p:nvSpPr>
              <p:spPr>
                <a:xfrm>
                  <a:off x="1259632" y="2924944"/>
                  <a:ext cx="1152128" cy="151216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 smtClean="0">
                      <a:solidFill>
                        <a:srgbClr val="FF0000"/>
                      </a:solidFill>
                    </a:rPr>
                    <a:t>1</a:t>
                  </a:r>
                  <a:endParaRPr lang="en-GB" sz="1400" b="1" dirty="0">
                    <a:solidFill>
                      <a:srgbClr val="FF0000"/>
                    </a:solidFill>
                  </a:endParaRPr>
                </a:p>
              </p:txBody>
            </p:sp>
          </p:grpSp>
          <p:pic>
            <p:nvPicPr>
              <p:cNvPr id="289" name="Picture 4" descr="C:\Users\r.lacey.HIGHVIEW\AppData\Local\Microsoft\Windows\Temporary Internet Files\Content.IE5\VOB97E6O\red-brick-wall[1]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67544" y="1235925"/>
                <a:ext cx="2232247" cy="775670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299" name="Group 48"/>
          <p:cNvGrpSpPr/>
          <p:nvPr/>
        </p:nvGrpSpPr>
        <p:grpSpPr>
          <a:xfrm>
            <a:off x="5940152" y="2996952"/>
            <a:ext cx="2304255" cy="1318899"/>
            <a:chOff x="395536" y="692696"/>
            <a:chExt cx="2304255" cy="1318899"/>
          </a:xfrm>
        </p:grpSpPr>
        <p:grpSp>
          <p:nvGrpSpPr>
            <p:cNvPr id="300" name="Group 7"/>
            <p:cNvGrpSpPr/>
            <p:nvPr/>
          </p:nvGrpSpPr>
          <p:grpSpPr>
            <a:xfrm>
              <a:off x="395536" y="692696"/>
              <a:ext cx="288032" cy="605855"/>
              <a:chOff x="539552" y="764704"/>
              <a:chExt cx="2419350" cy="5286375"/>
            </a:xfrm>
          </p:grpSpPr>
          <p:pic>
            <p:nvPicPr>
              <p:cNvPr id="302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39552" y="764704"/>
                <a:ext cx="2419350" cy="5286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3" name="Rectangle 6"/>
              <p:cNvSpPr/>
              <p:nvPr/>
            </p:nvSpPr>
            <p:spPr>
              <a:xfrm>
                <a:off x="1259632" y="2924944"/>
                <a:ext cx="1152128" cy="1512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 smtClean="0">
                    <a:solidFill>
                      <a:srgbClr val="FF0000"/>
                    </a:solidFill>
                  </a:rPr>
                  <a:t>1</a:t>
                </a:r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p:grpSp>
        <p:pic>
          <p:nvPicPr>
            <p:cNvPr id="301" name="Picture 4" descr="C:\Users\r.lacey.HIGHVIEW\AppData\Local\Microsoft\Windows\Temporary Internet Files\Content.IE5\VOB97E6O\red-brick-wall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7544" y="1235925"/>
              <a:ext cx="2232247" cy="775670"/>
            </a:xfrm>
            <a:prstGeom prst="rect">
              <a:avLst/>
            </a:prstGeom>
            <a:noFill/>
          </p:spPr>
        </p:pic>
      </p:grpSp>
      <p:pic>
        <p:nvPicPr>
          <p:cNvPr id="308" name="Picture 4" descr="C:\Users\r.lacey.HIGHVIEW\AppData\Local\Microsoft\Windows\Temporary Internet Files\Content.IE5\VOB97E6O\red-brick-wall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5589240"/>
            <a:ext cx="2232247" cy="77567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25280" y="1772816"/>
            <a:ext cx="2218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10 green bottles</a:t>
            </a:r>
            <a:endParaRPr lang="en-GB" sz="2000" b="1" dirty="0"/>
          </a:p>
        </p:txBody>
      </p:sp>
      <p:sp>
        <p:nvSpPr>
          <p:cNvPr id="212" name="TextBox 211"/>
          <p:cNvSpPr txBox="1"/>
          <p:nvPr/>
        </p:nvSpPr>
        <p:spPr>
          <a:xfrm>
            <a:off x="517277" y="3044475"/>
            <a:ext cx="2218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9</a:t>
            </a:r>
            <a:r>
              <a:rPr lang="en-GB" sz="2000" b="1" dirty="0" smtClean="0"/>
              <a:t> green bottles</a:t>
            </a:r>
            <a:endParaRPr lang="en-GB" sz="2000" b="1" dirty="0"/>
          </a:p>
        </p:txBody>
      </p:sp>
      <p:sp>
        <p:nvSpPr>
          <p:cNvPr id="225" name="TextBox 224"/>
          <p:cNvSpPr txBox="1"/>
          <p:nvPr/>
        </p:nvSpPr>
        <p:spPr>
          <a:xfrm>
            <a:off x="539552" y="4394895"/>
            <a:ext cx="2218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8</a:t>
            </a:r>
            <a:r>
              <a:rPr lang="en-GB" sz="2000" b="1" dirty="0" smtClean="0"/>
              <a:t> green bottles</a:t>
            </a:r>
            <a:endParaRPr lang="en-GB" sz="2000" b="1" dirty="0"/>
          </a:p>
        </p:txBody>
      </p:sp>
      <p:sp>
        <p:nvSpPr>
          <p:cNvPr id="226" name="TextBox 225"/>
          <p:cNvSpPr txBox="1"/>
          <p:nvPr/>
        </p:nvSpPr>
        <p:spPr>
          <a:xfrm>
            <a:off x="596136" y="5888201"/>
            <a:ext cx="2218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7</a:t>
            </a:r>
            <a:r>
              <a:rPr lang="en-GB" sz="2000" b="1" dirty="0" smtClean="0"/>
              <a:t> green bottles</a:t>
            </a:r>
            <a:endParaRPr lang="en-GB" sz="2000" b="1" dirty="0"/>
          </a:p>
        </p:txBody>
      </p:sp>
      <p:sp>
        <p:nvSpPr>
          <p:cNvPr id="246" name="TextBox 245"/>
          <p:cNvSpPr txBox="1"/>
          <p:nvPr/>
        </p:nvSpPr>
        <p:spPr>
          <a:xfrm>
            <a:off x="3203848" y="1787345"/>
            <a:ext cx="2218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6 green bottles</a:t>
            </a:r>
            <a:endParaRPr lang="en-GB" sz="2000" b="1" dirty="0"/>
          </a:p>
        </p:txBody>
      </p:sp>
      <p:sp>
        <p:nvSpPr>
          <p:cNvPr id="247" name="TextBox 246"/>
          <p:cNvSpPr txBox="1"/>
          <p:nvPr/>
        </p:nvSpPr>
        <p:spPr>
          <a:xfrm>
            <a:off x="3131840" y="3099824"/>
            <a:ext cx="2218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5</a:t>
            </a:r>
            <a:r>
              <a:rPr lang="en-GB" sz="2000" b="1" dirty="0" smtClean="0"/>
              <a:t> green bottles</a:t>
            </a:r>
            <a:endParaRPr lang="en-GB" sz="2000" b="1" dirty="0"/>
          </a:p>
        </p:txBody>
      </p:sp>
      <p:sp>
        <p:nvSpPr>
          <p:cNvPr id="256" name="TextBox 255"/>
          <p:cNvSpPr txBox="1"/>
          <p:nvPr/>
        </p:nvSpPr>
        <p:spPr>
          <a:xfrm>
            <a:off x="3040982" y="4520049"/>
            <a:ext cx="2218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4</a:t>
            </a:r>
            <a:r>
              <a:rPr lang="en-GB" sz="2000" b="1" dirty="0" smtClean="0"/>
              <a:t> green bottles</a:t>
            </a:r>
            <a:endParaRPr lang="en-GB" sz="2000" b="1" dirty="0"/>
          </a:p>
        </p:txBody>
      </p:sp>
      <p:sp>
        <p:nvSpPr>
          <p:cNvPr id="257" name="TextBox 256"/>
          <p:cNvSpPr txBox="1"/>
          <p:nvPr/>
        </p:nvSpPr>
        <p:spPr>
          <a:xfrm>
            <a:off x="3221556" y="5952034"/>
            <a:ext cx="2218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3</a:t>
            </a:r>
            <a:r>
              <a:rPr lang="en-GB" sz="2000" b="1" dirty="0" smtClean="0"/>
              <a:t> green bottles</a:t>
            </a:r>
            <a:endParaRPr lang="en-GB" sz="2000" b="1" dirty="0"/>
          </a:p>
        </p:txBody>
      </p:sp>
      <p:sp>
        <p:nvSpPr>
          <p:cNvPr id="258" name="TextBox 257"/>
          <p:cNvSpPr txBox="1"/>
          <p:nvPr/>
        </p:nvSpPr>
        <p:spPr>
          <a:xfrm>
            <a:off x="6005998" y="1746402"/>
            <a:ext cx="2218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2</a:t>
            </a:r>
            <a:r>
              <a:rPr lang="en-GB" sz="2000" b="1" dirty="0" smtClean="0"/>
              <a:t> green bottles</a:t>
            </a:r>
            <a:endParaRPr lang="en-GB" sz="2000" b="1" dirty="0"/>
          </a:p>
        </p:txBody>
      </p:sp>
      <p:sp>
        <p:nvSpPr>
          <p:cNvPr id="274" name="TextBox 273"/>
          <p:cNvSpPr txBox="1"/>
          <p:nvPr/>
        </p:nvSpPr>
        <p:spPr>
          <a:xfrm>
            <a:off x="6005997" y="3717032"/>
            <a:ext cx="2218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 green </a:t>
            </a:r>
            <a:r>
              <a:rPr lang="en-GB" sz="2000" b="1" u="sng" dirty="0" smtClean="0"/>
              <a:t>bottle</a:t>
            </a:r>
            <a:endParaRPr lang="en-GB" sz="2000" b="1" u="sng" dirty="0"/>
          </a:p>
        </p:txBody>
      </p:sp>
      <p:sp>
        <p:nvSpPr>
          <p:cNvPr id="275" name="TextBox 274"/>
          <p:cNvSpPr txBox="1"/>
          <p:nvPr/>
        </p:nvSpPr>
        <p:spPr>
          <a:xfrm>
            <a:off x="6084168" y="5729971"/>
            <a:ext cx="2218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No</a:t>
            </a:r>
            <a:r>
              <a:rPr lang="en-GB" sz="2000" b="1" dirty="0" smtClean="0"/>
              <a:t> green bottles</a:t>
            </a:r>
            <a:endParaRPr lang="en-GB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71921" y="153737"/>
            <a:ext cx="90171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Subtracting through songs</a:t>
            </a:r>
            <a:endParaRPr lang="en-US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One less </a:t>
            </a:r>
            <a:endParaRPr lang="en-GB" dirty="0"/>
          </a:p>
        </p:txBody>
      </p:sp>
      <p:pic>
        <p:nvPicPr>
          <p:cNvPr id="5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77111" t="25340"/>
          <a:stretch>
            <a:fillRect/>
          </a:stretch>
        </p:blipFill>
        <p:spPr bwMode="auto">
          <a:xfrm>
            <a:off x="2921283" y="2113148"/>
            <a:ext cx="504056" cy="588598"/>
          </a:xfrm>
          <a:prstGeom prst="rect">
            <a:avLst/>
          </a:prstGeom>
          <a:noFill/>
        </p:spPr>
      </p:pic>
      <p:pic>
        <p:nvPicPr>
          <p:cNvPr id="6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77111" t="25340"/>
          <a:stretch>
            <a:fillRect/>
          </a:stretch>
        </p:blipFill>
        <p:spPr bwMode="auto">
          <a:xfrm>
            <a:off x="2087724" y="2495935"/>
            <a:ext cx="504056" cy="588598"/>
          </a:xfrm>
          <a:prstGeom prst="rect">
            <a:avLst/>
          </a:prstGeom>
          <a:noFill/>
        </p:spPr>
      </p:pic>
      <p:pic>
        <p:nvPicPr>
          <p:cNvPr id="7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77111" t="25340"/>
          <a:stretch>
            <a:fillRect/>
          </a:stretch>
        </p:blipFill>
        <p:spPr bwMode="auto">
          <a:xfrm>
            <a:off x="3131840" y="2709879"/>
            <a:ext cx="504056" cy="588598"/>
          </a:xfrm>
          <a:prstGeom prst="rect">
            <a:avLst/>
          </a:prstGeom>
          <a:noFill/>
        </p:spPr>
      </p:pic>
      <p:pic>
        <p:nvPicPr>
          <p:cNvPr id="8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77111" t="25340"/>
          <a:stretch>
            <a:fillRect/>
          </a:stretch>
        </p:blipFill>
        <p:spPr bwMode="auto">
          <a:xfrm>
            <a:off x="2921283" y="3298477"/>
            <a:ext cx="504056" cy="588598"/>
          </a:xfrm>
          <a:prstGeom prst="rect">
            <a:avLst/>
          </a:prstGeom>
          <a:noFill/>
        </p:spPr>
      </p:pic>
      <p:pic>
        <p:nvPicPr>
          <p:cNvPr id="9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77111" t="25340"/>
          <a:stretch>
            <a:fillRect/>
          </a:stretch>
        </p:blipFill>
        <p:spPr bwMode="auto">
          <a:xfrm>
            <a:off x="4427984" y="2107123"/>
            <a:ext cx="504056" cy="588598"/>
          </a:xfrm>
          <a:prstGeom prst="rect">
            <a:avLst/>
          </a:prstGeom>
          <a:noFill/>
        </p:spPr>
      </p:pic>
      <p:pic>
        <p:nvPicPr>
          <p:cNvPr id="10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77111" t="25340"/>
          <a:stretch>
            <a:fillRect/>
          </a:stretch>
        </p:blipFill>
        <p:spPr bwMode="auto">
          <a:xfrm>
            <a:off x="3923928" y="2415580"/>
            <a:ext cx="504056" cy="588598"/>
          </a:xfrm>
          <a:prstGeom prst="rect">
            <a:avLst/>
          </a:prstGeom>
          <a:noFill/>
        </p:spPr>
      </p:pic>
      <p:pic>
        <p:nvPicPr>
          <p:cNvPr id="11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77111" t="25340"/>
          <a:stretch>
            <a:fillRect/>
          </a:stretch>
        </p:blipFill>
        <p:spPr bwMode="auto">
          <a:xfrm>
            <a:off x="1835696" y="3298477"/>
            <a:ext cx="504056" cy="588598"/>
          </a:xfrm>
          <a:prstGeom prst="rect">
            <a:avLst/>
          </a:prstGeom>
          <a:noFill/>
        </p:spPr>
      </p:pic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Can you take one away? How many are left? </a:t>
            </a:r>
          </a:p>
          <a:p>
            <a:r>
              <a:rPr lang="en-GB" dirty="0" smtClean="0"/>
              <a:t>So, one less than seven is six.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333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t="21117" r="71272"/>
          <a:stretch>
            <a:fillRect/>
          </a:stretch>
        </p:blipFill>
        <p:spPr bwMode="auto">
          <a:xfrm>
            <a:off x="3391076" y="1552665"/>
            <a:ext cx="562391" cy="552847"/>
          </a:xfrm>
          <a:prstGeom prst="rect">
            <a:avLst/>
          </a:prstGeom>
          <a:noFill/>
        </p:spPr>
      </p:pic>
      <p:pic>
        <p:nvPicPr>
          <p:cNvPr id="30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30240" r="44057" b="23979"/>
          <a:stretch>
            <a:fillRect/>
          </a:stretch>
        </p:blipFill>
        <p:spPr bwMode="auto">
          <a:xfrm>
            <a:off x="2216420" y="1556792"/>
            <a:ext cx="440048" cy="465934"/>
          </a:xfrm>
          <a:prstGeom prst="rect">
            <a:avLst/>
          </a:prstGeom>
          <a:noFill/>
        </p:spPr>
      </p:pic>
      <p:pic>
        <p:nvPicPr>
          <p:cNvPr id="31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55943" t="21117" r="22889" b="7085"/>
          <a:stretch>
            <a:fillRect/>
          </a:stretch>
        </p:blipFill>
        <p:spPr bwMode="auto">
          <a:xfrm>
            <a:off x="1043608" y="1484784"/>
            <a:ext cx="457462" cy="555490"/>
          </a:xfrm>
          <a:prstGeom prst="rect">
            <a:avLst/>
          </a:prstGeom>
          <a:noFill/>
        </p:spPr>
      </p:pic>
      <p:pic>
        <p:nvPicPr>
          <p:cNvPr id="32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77111" t="25340"/>
          <a:stretch>
            <a:fillRect/>
          </a:stretch>
        </p:blipFill>
        <p:spPr bwMode="auto">
          <a:xfrm>
            <a:off x="1661090" y="1470358"/>
            <a:ext cx="504056" cy="588598"/>
          </a:xfrm>
          <a:prstGeom prst="rect">
            <a:avLst/>
          </a:prstGeom>
          <a:noFill/>
        </p:spPr>
      </p:pic>
      <p:pic>
        <p:nvPicPr>
          <p:cNvPr id="33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55943" t="21117" r="22889" b="7085"/>
          <a:stretch>
            <a:fillRect/>
          </a:stretch>
        </p:blipFill>
        <p:spPr bwMode="auto">
          <a:xfrm>
            <a:off x="2843808" y="1556792"/>
            <a:ext cx="457462" cy="555490"/>
          </a:xfrm>
          <a:prstGeom prst="rect">
            <a:avLst/>
          </a:prstGeom>
          <a:noFill/>
        </p:spPr>
      </p:pic>
      <p:pic>
        <p:nvPicPr>
          <p:cNvPr id="34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77111" t="25340"/>
          <a:stretch>
            <a:fillRect/>
          </a:stretch>
        </p:blipFill>
        <p:spPr bwMode="auto">
          <a:xfrm>
            <a:off x="4521641" y="1609775"/>
            <a:ext cx="504056" cy="588598"/>
          </a:xfrm>
          <a:prstGeom prst="rect">
            <a:avLst/>
          </a:prstGeom>
          <a:noFill/>
        </p:spPr>
      </p:pic>
      <p:pic>
        <p:nvPicPr>
          <p:cNvPr id="35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30240" r="44057" b="23979"/>
          <a:stretch>
            <a:fillRect/>
          </a:stretch>
        </p:blipFill>
        <p:spPr bwMode="auto">
          <a:xfrm>
            <a:off x="6670104" y="1698188"/>
            <a:ext cx="440048" cy="465934"/>
          </a:xfrm>
          <a:prstGeom prst="rect">
            <a:avLst/>
          </a:prstGeom>
          <a:noFill/>
        </p:spPr>
      </p:pic>
      <p:pic>
        <p:nvPicPr>
          <p:cNvPr id="36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55943" t="21117" r="22889" b="7085"/>
          <a:stretch>
            <a:fillRect/>
          </a:stretch>
        </p:blipFill>
        <p:spPr bwMode="auto">
          <a:xfrm>
            <a:off x="5220072" y="1609775"/>
            <a:ext cx="432048" cy="524630"/>
          </a:xfrm>
          <a:prstGeom prst="rect">
            <a:avLst/>
          </a:prstGeom>
          <a:noFill/>
        </p:spPr>
      </p:pic>
      <p:pic>
        <p:nvPicPr>
          <p:cNvPr id="37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55943" t="21117" r="22889" b="7085"/>
          <a:stretch>
            <a:fillRect/>
          </a:stretch>
        </p:blipFill>
        <p:spPr bwMode="auto">
          <a:xfrm>
            <a:off x="4037581" y="1550022"/>
            <a:ext cx="457462" cy="555490"/>
          </a:xfrm>
          <a:prstGeom prst="rect">
            <a:avLst/>
          </a:prstGeom>
          <a:noFill/>
        </p:spPr>
      </p:pic>
      <p:pic>
        <p:nvPicPr>
          <p:cNvPr id="38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t="21117" r="71272"/>
          <a:stretch>
            <a:fillRect/>
          </a:stretch>
        </p:blipFill>
        <p:spPr bwMode="auto">
          <a:xfrm>
            <a:off x="5724128" y="1631634"/>
            <a:ext cx="562391" cy="552847"/>
          </a:xfrm>
          <a:prstGeom prst="rect">
            <a:avLst/>
          </a:prstGeom>
          <a:noFill/>
        </p:spPr>
      </p:pic>
      <p:pic>
        <p:nvPicPr>
          <p:cNvPr id="45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77111" t="25340"/>
          <a:stretch>
            <a:fillRect/>
          </a:stretch>
        </p:blipFill>
        <p:spPr bwMode="auto">
          <a:xfrm>
            <a:off x="975420" y="3062693"/>
            <a:ext cx="504056" cy="588598"/>
          </a:xfrm>
          <a:prstGeom prst="rect">
            <a:avLst/>
          </a:prstGeom>
          <a:noFill/>
        </p:spPr>
      </p:pic>
      <p:pic>
        <p:nvPicPr>
          <p:cNvPr id="46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30240" r="44057" b="23979"/>
          <a:stretch>
            <a:fillRect/>
          </a:stretch>
        </p:blipFill>
        <p:spPr bwMode="auto">
          <a:xfrm>
            <a:off x="1611672" y="3185357"/>
            <a:ext cx="440048" cy="465934"/>
          </a:xfrm>
          <a:prstGeom prst="rect">
            <a:avLst/>
          </a:prstGeom>
          <a:noFill/>
        </p:spPr>
      </p:pic>
      <p:pic>
        <p:nvPicPr>
          <p:cNvPr id="47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55943" t="21117" r="22889" b="7085"/>
          <a:stretch>
            <a:fillRect/>
          </a:stretch>
        </p:blipFill>
        <p:spPr bwMode="auto">
          <a:xfrm>
            <a:off x="2831101" y="3062693"/>
            <a:ext cx="457462" cy="555490"/>
          </a:xfrm>
          <a:prstGeom prst="rect">
            <a:avLst/>
          </a:prstGeom>
          <a:noFill/>
        </p:spPr>
      </p:pic>
      <p:pic>
        <p:nvPicPr>
          <p:cNvPr id="48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t="21117" r="71272"/>
          <a:stretch>
            <a:fillRect/>
          </a:stretch>
        </p:blipFill>
        <p:spPr bwMode="auto">
          <a:xfrm>
            <a:off x="2203819" y="3098444"/>
            <a:ext cx="562391" cy="552847"/>
          </a:xfrm>
          <a:prstGeom prst="rect">
            <a:avLst/>
          </a:prstGeom>
          <a:noFill/>
        </p:spPr>
      </p:pic>
      <p:pic>
        <p:nvPicPr>
          <p:cNvPr id="50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77111" t="25340"/>
          <a:stretch>
            <a:fillRect/>
          </a:stretch>
        </p:blipFill>
        <p:spPr bwMode="auto">
          <a:xfrm>
            <a:off x="3362157" y="2993700"/>
            <a:ext cx="504056" cy="588598"/>
          </a:xfrm>
          <a:prstGeom prst="rect">
            <a:avLst/>
          </a:prstGeom>
          <a:noFill/>
        </p:spPr>
      </p:pic>
      <p:pic>
        <p:nvPicPr>
          <p:cNvPr id="51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30240" r="44057" b="23979"/>
          <a:stretch>
            <a:fillRect/>
          </a:stretch>
        </p:blipFill>
        <p:spPr bwMode="auto">
          <a:xfrm>
            <a:off x="3953467" y="3116364"/>
            <a:ext cx="440048" cy="465934"/>
          </a:xfrm>
          <a:prstGeom prst="rect">
            <a:avLst/>
          </a:prstGeom>
          <a:noFill/>
        </p:spPr>
      </p:pic>
      <p:pic>
        <p:nvPicPr>
          <p:cNvPr id="52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55943" t="21117" r="22889" b="7085"/>
          <a:stretch>
            <a:fillRect/>
          </a:stretch>
        </p:blipFill>
        <p:spPr bwMode="auto">
          <a:xfrm>
            <a:off x="5148064" y="2970855"/>
            <a:ext cx="457462" cy="555490"/>
          </a:xfrm>
          <a:prstGeom prst="rect">
            <a:avLst/>
          </a:prstGeom>
          <a:noFill/>
        </p:spPr>
      </p:pic>
      <p:pic>
        <p:nvPicPr>
          <p:cNvPr id="53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t="21117" r="71272"/>
          <a:stretch>
            <a:fillRect/>
          </a:stretch>
        </p:blipFill>
        <p:spPr bwMode="auto">
          <a:xfrm>
            <a:off x="4444125" y="3011575"/>
            <a:ext cx="562391" cy="552847"/>
          </a:xfrm>
          <a:prstGeom prst="rect">
            <a:avLst/>
          </a:prstGeom>
          <a:noFill/>
        </p:spPr>
      </p:pic>
      <p:pic>
        <p:nvPicPr>
          <p:cNvPr id="59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77111" t="25340"/>
          <a:stretch>
            <a:fillRect/>
          </a:stretch>
        </p:blipFill>
        <p:spPr bwMode="auto">
          <a:xfrm>
            <a:off x="5678092" y="2970855"/>
            <a:ext cx="504056" cy="588598"/>
          </a:xfrm>
          <a:prstGeom prst="rect">
            <a:avLst/>
          </a:prstGeom>
          <a:noFill/>
        </p:spPr>
      </p:pic>
      <p:pic>
        <p:nvPicPr>
          <p:cNvPr id="60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30240" r="44057" b="23979"/>
          <a:stretch>
            <a:fillRect/>
          </a:stretch>
        </p:blipFill>
        <p:spPr bwMode="auto">
          <a:xfrm>
            <a:off x="6609638" y="3060411"/>
            <a:ext cx="440048" cy="465934"/>
          </a:xfrm>
          <a:prstGeom prst="rect">
            <a:avLst/>
          </a:prstGeom>
          <a:noFill/>
        </p:spPr>
      </p:pic>
      <p:sp>
        <p:nvSpPr>
          <p:cNvPr id="73" name="Rectangle 72"/>
          <p:cNvSpPr/>
          <p:nvPr/>
        </p:nvSpPr>
        <p:spPr>
          <a:xfrm>
            <a:off x="6228184" y="4797152"/>
            <a:ext cx="216024" cy="1440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5148064" y="4725144"/>
            <a:ext cx="144016" cy="1440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959112" y="2056233"/>
            <a:ext cx="66591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1 2 3 4 5 6 7 8 9  10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99382" y="2780928"/>
            <a:ext cx="624091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-621087" y="3729806"/>
            <a:ext cx="923404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11 12 13 14 15 16 17 18 19  </a:t>
            </a:r>
            <a:r>
              <a:rPr lang="en-US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0387" y="5085184"/>
            <a:ext cx="1441406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Vocabulary</a:t>
            </a:r>
          </a:p>
          <a:p>
            <a:endParaRPr lang="en-GB" dirty="0"/>
          </a:p>
          <a:p>
            <a:r>
              <a:rPr lang="en-GB" dirty="0" smtClean="0"/>
              <a:t>Less </a:t>
            </a:r>
            <a:endParaRPr lang="en-GB" dirty="0"/>
          </a:p>
        </p:txBody>
      </p:sp>
      <p:sp>
        <p:nvSpPr>
          <p:cNvPr id="9" name="Cloud Callout 8"/>
          <p:cNvSpPr/>
          <p:nvPr/>
        </p:nvSpPr>
        <p:spPr>
          <a:xfrm>
            <a:off x="3779912" y="4653136"/>
            <a:ext cx="3528392" cy="1512168"/>
          </a:xfrm>
          <a:prstGeom prst="cloud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Problem:</a:t>
            </a:r>
          </a:p>
          <a:p>
            <a:pPr algn="ctr"/>
            <a:r>
              <a:rPr lang="en-GB" dirty="0" smtClean="0"/>
              <a:t>What is one less than 9?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119159" y="422278"/>
            <a:ext cx="2339102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bg2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Sassoon Primary"/>
              </a:rPr>
              <a:t>1 less</a:t>
            </a:r>
            <a:endParaRPr lang="en-US" sz="5400" b="1" cap="none" spc="300" dirty="0">
              <a:ln w="11430" cmpd="sng">
                <a:solidFill>
                  <a:schemeClr val="bg2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Sassoon Primary"/>
            </a:endParaRPr>
          </a:p>
        </p:txBody>
      </p:sp>
    </p:spTree>
    <p:extLst>
      <p:ext uri="{BB962C8B-B14F-4D97-AF65-F5344CB8AC3E}">
        <p14:creationId xmlns:p14="http://schemas.microsoft.com/office/powerpoint/2010/main" val="97490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676" name="AutoShape 4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678" name="AutoShape 6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34" name="AutoShape 2" descr="Rendered Image"/>
          <p:cNvSpPr>
            <a:spLocks noChangeAspect="1" noChangeArrowheads="1"/>
          </p:cNvSpPr>
          <p:nvPr/>
        </p:nvSpPr>
        <p:spPr bwMode="auto">
          <a:xfrm>
            <a:off x="3492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77111" t="25340"/>
          <a:stretch>
            <a:fillRect/>
          </a:stretch>
        </p:blipFill>
        <p:spPr bwMode="auto">
          <a:xfrm>
            <a:off x="1566021" y="1875030"/>
            <a:ext cx="504056" cy="588598"/>
          </a:xfrm>
          <a:prstGeom prst="rect">
            <a:avLst/>
          </a:prstGeom>
          <a:noFill/>
        </p:spPr>
      </p:pic>
      <p:pic>
        <p:nvPicPr>
          <p:cNvPr id="10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30240" r="44057" b="23979"/>
          <a:stretch>
            <a:fillRect/>
          </a:stretch>
        </p:blipFill>
        <p:spPr bwMode="auto">
          <a:xfrm>
            <a:off x="2134883" y="2010192"/>
            <a:ext cx="440048" cy="465934"/>
          </a:xfrm>
          <a:prstGeom prst="rect">
            <a:avLst/>
          </a:prstGeom>
          <a:noFill/>
        </p:spPr>
      </p:pic>
      <p:pic>
        <p:nvPicPr>
          <p:cNvPr id="11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55943" t="21117" r="22889" b="7085"/>
          <a:stretch>
            <a:fillRect/>
          </a:stretch>
        </p:blipFill>
        <p:spPr bwMode="auto">
          <a:xfrm>
            <a:off x="1348828" y="2550519"/>
            <a:ext cx="457462" cy="555490"/>
          </a:xfrm>
          <a:prstGeom prst="rect">
            <a:avLst/>
          </a:prstGeom>
          <a:noFill/>
        </p:spPr>
      </p:pic>
      <p:pic>
        <p:nvPicPr>
          <p:cNvPr id="12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t="21117" r="71272"/>
          <a:stretch>
            <a:fillRect/>
          </a:stretch>
        </p:blipFill>
        <p:spPr bwMode="auto">
          <a:xfrm>
            <a:off x="1990867" y="2514248"/>
            <a:ext cx="562391" cy="552847"/>
          </a:xfrm>
          <a:prstGeom prst="rect">
            <a:avLst/>
          </a:prstGeom>
          <a:noFill/>
        </p:spPr>
      </p:pic>
      <p:pic>
        <p:nvPicPr>
          <p:cNvPr id="13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77111" t="25340"/>
          <a:stretch>
            <a:fillRect/>
          </a:stretch>
        </p:blipFill>
        <p:spPr bwMode="auto">
          <a:xfrm>
            <a:off x="2710947" y="1938184"/>
            <a:ext cx="504056" cy="588598"/>
          </a:xfrm>
          <a:prstGeom prst="rect">
            <a:avLst/>
          </a:prstGeom>
          <a:noFill/>
        </p:spPr>
      </p:pic>
      <p:pic>
        <p:nvPicPr>
          <p:cNvPr id="14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30240" r="44057" b="23979"/>
          <a:stretch>
            <a:fillRect/>
          </a:stretch>
        </p:blipFill>
        <p:spPr bwMode="auto">
          <a:xfrm>
            <a:off x="3287011" y="2082200"/>
            <a:ext cx="440048" cy="465934"/>
          </a:xfrm>
          <a:prstGeom prst="rect">
            <a:avLst/>
          </a:prstGeom>
          <a:noFill/>
        </p:spPr>
      </p:pic>
      <p:pic>
        <p:nvPicPr>
          <p:cNvPr id="15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55943" t="21117" r="22889" b="7085"/>
          <a:stretch>
            <a:fillRect/>
          </a:stretch>
        </p:blipFill>
        <p:spPr bwMode="auto">
          <a:xfrm>
            <a:off x="2638939" y="2514248"/>
            <a:ext cx="457462" cy="555490"/>
          </a:xfrm>
          <a:prstGeom prst="rect">
            <a:avLst/>
          </a:prstGeom>
          <a:noFill/>
        </p:spPr>
      </p:pic>
      <p:pic>
        <p:nvPicPr>
          <p:cNvPr id="16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t="21117" r="71272"/>
          <a:stretch>
            <a:fillRect/>
          </a:stretch>
        </p:blipFill>
        <p:spPr bwMode="auto">
          <a:xfrm>
            <a:off x="3142995" y="2586256"/>
            <a:ext cx="562391" cy="55284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06290" y="2073414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 Black" pitchFamily="34" charset="0"/>
                <a:cs typeface="Aharoni" pitchFamily="2" charset="-79"/>
              </a:rPr>
              <a:t>8-4=4</a:t>
            </a:r>
            <a:endParaRPr lang="en-GB" sz="4000" dirty="0"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32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77111" t="25340"/>
          <a:stretch>
            <a:fillRect/>
          </a:stretch>
        </p:blipFill>
        <p:spPr bwMode="auto">
          <a:xfrm>
            <a:off x="1366547" y="4445542"/>
            <a:ext cx="504056" cy="588598"/>
          </a:xfrm>
          <a:prstGeom prst="rect">
            <a:avLst/>
          </a:prstGeom>
          <a:noFill/>
        </p:spPr>
      </p:pic>
      <p:pic>
        <p:nvPicPr>
          <p:cNvPr id="33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30240" r="44057" b="23979"/>
          <a:stretch>
            <a:fillRect/>
          </a:stretch>
        </p:blipFill>
        <p:spPr bwMode="auto">
          <a:xfrm>
            <a:off x="1942611" y="4589558"/>
            <a:ext cx="440048" cy="465934"/>
          </a:xfrm>
          <a:prstGeom prst="rect">
            <a:avLst/>
          </a:prstGeom>
          <a:noFill/>
        </p:spPr>
      </p:pic>
      <p:pic>
        <p:nvPicPr>
          <p:cNvPr id="34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55943" t="21117" r="22889" b="7085"/>
          <a:stretch>
            <a:fillRect/>
          </a:stretch>
        </p:blipFill>
        <p:spPr bwMode="auto">
          <a:xfrm>
            <a:off x="1294539" y="5021606"/>
            <a:ext cx="457462" cy="555490"/>
          </a:xfrm>
          <a:prstGeom prst="rect">
            <a:avLst/>
          </a:prstGeom>
          <a:noFill/>
        </p:spPr>
      </p:pic>
      <p:pic>
        <p:nvPicPr>
          <p:cNvPr id="35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t="21117" r="71272"/>
          <a:stretch>
            <a:fillRect/>
          </a:stretch>
        </p:blipFill>
        <p:spPr bwMode="auto">
          <a:xfrm>
            <a:off x="1798595" y="5093614"/>
            <a:ext cx="562391" cy="552847"/>
          </a:xfrm>
          <a:prstGeom prst="rect">
            <a:avLst/>
          </a:prstGeom>
          <a:noFill/>
        </p:spPr>
      </p:pic>
      <p:pic>
        <p:nvPicPr>
          <p:cNvPr id="36" name="Picture 2" descr="http://ecx.images-amazon.com/images/I/41K4X6APP4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9"/>
              </a:clrFrom>
              <a:clrTo>
                <a:srgbClr val="FFFEF9">
                  <a:alpha val="0"/>
                </a:srgbClr>
              </a:clrTo>
            </a:clrChange>
          </a:blip>
          <a:srcRect l="77111" t="25340"/>
          <a:stretch>
            <a:fillRect/>
          </a:stretch>
        </p:blipFill>
        <p:spPr bwMode="auto">
          <a:xfrm>
            <a:off x="2518675" y="4517550"/>
            <a:ext cx="504056" cy="588598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1618575" y="4579731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Arial Black" pitchFamily="34" charset="0"/>
                <a:cs typeface="Aharoni" pitchFamily="2" charset="-79"/>
              </a:rPr>
              <a:t>5-2=3</a:t>
            </a:r>
            <a:endParaRPr lang="en-GB" sz="4400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80528" y="694392"/>
            <a:ext cx="952075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Subtraction with objects</a:t>
            </a:r>
            <a:endParaRPr lang="en-US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210545" y="2082200"/>
            <a:ext cx="592979" cy="43853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2474213" y="2628557"/>
            <a:ext cx="592979" cy="43853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673270" y="2010192"/>
            <a:ext cx="592979" cy="43853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3180593" y="2643410"/>
            <a:ext cx="592979" cy="43853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508510" y="4583068"/>
            <a:ext cx="592979" cy="43853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1785375" y="5207923"/>
            <a:ext cx="592979" cy="43853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56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1484784"/>
            <a:ext cx="324024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1700808"/>
            <a:ext cx="3168352" cy="319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59832" y="2924944"/>
            <a:ext cx="2952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  <a:cs typeface="Utsaah" pitchFamily="34" charset="0"/>
              </a:rPr>
              <a:t>5-4=1</a:t>
            </a:r>
            <a:endParaRPr lang="en-GB" sz="8000" dirty="0">
              <a:solidFill>
                <a:schemeClr val="accent6">
                  <a:lumMod val="75000"/>
                </a:schemeClr>
              </a:solidFill>
              <a:latin typeface="Sassoon Primary" pitchFamily="2" charset="0"/>
              <a:cs typeface="Utsaah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5013176"/>
            <a:ext cx="3240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  <a:cs typeface="Utsaah" pitchFamily="34" charset="0"/>
              </a:rPr>
              <a:t>First I start with 5 fingers</a:t>
            </a:r>
            <a:endParaRPr lang="en-GB" sz="3200" b="1" dirty="0">
              <a:solidFill>
                <a:schemeClr val="accent6">
                  <a:lumMod val="75000"/>
                </a:schemeClr>
              </a:solidFill>
              <a:latin typeface="Sassoon Primary" pitchFamily="2" charset="0"/>
              <a:cs typeface="Utsaah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6056" y="4797152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6">
                    <a:lumMod val="75000"/>
                  </a:schemeClr>
                </a:solidFill>
                <a:latin typeface="Sassoon Primary" pitchFamily="2" charset="0"/>
                <a:cs typeface="Utsaah" pitchFamily="34" charset="0"/>
              </a:rPr>
              <a:t>I then put 4 down. This will then give me 1.</a:t>
            </a:r>
            <a:endParaRPr lang="en-GB" sz="3200" b="1" dirty="0">
              <a:solidFill>
                <a:schemeClr val="accent6">
                  <a:lumMod val="75000"/>
                </a:schemeClr>
              </a:solidFill>
              <a:latin typeface="Sassoon Primary" pitchFamily="2" charset="0"/>
              <a:cs typeface="Utsaah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4120" y="548680"/>
            <a:ext cx="866936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Subtracting using fingers</a:t>
            </a:r>
            <a:endParaRPr lang="en-US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ubtraction">
      <a:dk1>
        <a:srgbClr val="009DD9"/>
      </a:dk1>
      <a:lt1>
        <a:srgbClr val="6ADAFA"/>
      </a:lt1>
      <a:dk2>
        <a:srgbClr val="0F6FC6"/>
      </a:dk2>
      <a:lt2>
        <a:srgbClr val="DBF5F9"/>
      </a:lt2>
      <a:accent1>
        <a:srgbClr val="F49100"/>
      </a:accent1>
      <a:accent2>
        <a:srgbClr val="F49100"/>
      </a:accent2>
      <a:accent3>
        <a:srgbClr val="F49100"/>
      </a:accent3>
      <a:accent4>
        <a:srgbClr val="F49100"/>
      </a:accent4>
      <a:accent5>
        <a:srgbClr val="FFBE5F"/>
      </a:accent5>
      <a:accent6>
        <a:srgbClr val="F49100"/>
      </a:accent6>
      <a:hlink>
        <a:srgbClr val="F49100"/>
      </a:hlink>
      <a:folHlink>
        <a:srgbClr val="F49100"/>
      </a:folHlink>
    </a:clrScheme>
    <a:fontScheme name="Visual Calculation Polic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876</TotalTime>
  <Words>1040</Words>
  <Application>Microsoft Office PowerPoint</Application>
  <PresentationFormat>On-screen Show (4:3)</PresentationFormat>
  <Paragraphs>500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Aharoni</vt:lpstr>
      <vt:lpstr>Arial Black</vt:lpstr>
      <vt:lpstr>Comic Sans MS</vt:lpstr>
      <vt:lpstr>Sakkal Majalla</vt:lpstr>
      <vt:lpstr>Sassoon Primary</vt:lpstr>
      <vt:lpstr>Utsaah</vt:lpstr>
      <vt:lpstr>Wingdings 2</vt:lpstr>
      <vt:lpstr>Flow</vt:lpstr>
      <vt:lpstr>PowerPoint Presentation</vt:lpstr>
      <vt:lpstr>PowerPoint Presentation</vt:lpstr>
      <vt:lpstr>Subtraction Calculation</vt:lpstr>
      <vt:lpstr>Real Life Subtraction</vt:lpstr>
      <vt:lpstr>PowerPoint Presentation</vt:lpstr>
      <vt:lpstr>One less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Counting Back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r.lacey</dc:creator>
  <cp:lastModifiedBy>R Darrington</cp:lastModifiedBy>
  <cp:revision>108</cp:revision>
  <dcterms:created xsi:type="dcterms:W3CDTF">2014-10-16T10:24:42Z</dcterms:created>
  <dcterms:modified xsi:type="dcterms:W3CDTF">2016-09-12T15:41:46Z</dcterms:modified>
</cp:coreProperties>
</file>