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handoutMasterIdLst>
    <p:handoutMasterId r:id="rId44"/>
  </p:handoutMasterIdLst>
  <p:sldIdLst>
    <p:sldId id="256" r:id="rId2"/>
    <p:sldId id="277" r:id="rId3"/>
    <p:sldId id="308" r:id="rId4"/>
    <p:sldId id="286" r:id="rId5"/>
    <p:sldId id="291" r:id="rId6"/>
    <p:sldId id="290" r:id="rId7"/>
    <p:sldId id="292" r:id="rId8"/>
    <p:sldId id="293" r:id="rId9"/>
    <p:sldId id="294" r:id="rId10"/>
    <p:sldId id="265" r:id="rId11"/>
    <p:sldId id="285" r:id="rId12"/>
    <p:sldId id="259" r:id="rId13"/>
    <p:sldId id="280" r:id="rId14"/>
    <p:sldId id="283" r:id="rId15"/>
    <p:sldId id="268" r:id="rId16"/>
    <p:sldId id="284" r:id="rId17"/>
    <p:sldId id="260" r:id="rId18"/>
    <p:sldId id="261" r:id="rId19"/>
    <p:sldId id="262" r:id="rId20"/>
    <p:sldId id="267" r:id="rId21"/>
    <p:sldId id="269" r:id="rId22"/>
    <p:sldId id="258" r:id="rId23"/>
    <p:sldId id="257" r:id="rId24"/>
    <p:sldId id="274" r:id="rId25"/>
    <p:sldId id="295" r:id="rId26"/>
    <p:sldId id="266" r:id="rId27"/>
    <p:sldId id="298" r:id="rId28"/>
    <p:sldId id="297" r:id="rId29"/>
    <p:sldId id="296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279" r:id="rId40"/>
    <p:sldId id="282" r:id="rId41"/>
    <p:sldId id="28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50B1"/>
    <a:srgbClr val="66FFFF"/>
    <a:srgbClr val="FFFF99"/>
    <a:srgbClr val="382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2" autoAdjust="0"/>
    <p:restoredTop sz="94660"/>
  </p:normalViewPr>
  <p:slideViewPr>
    <p:cSldViewPr>
      <p:cViewPr varScale="1">
        <p:scale>
          <a:sx n="87" d="100"/>
          <a:sy n="87" d="100"/>
        </p:scale>
        <p:origin x="10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26865-E9BA-4C94-A30B-928AF93ED62A}" type="datetimeFigureOut">
              <a:rPr lang="en-GB" smtClean="0"/>
              <a:pPr/>
              <a:t>12/09/2016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6350A-DA8E-4E89-B332-536B44A2EC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822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8FDD4-2A16-4FB4-ABA3-05E83930B67A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D023B-BC66-4599-AEC3-21FE43D7F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813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9A35-3483-4066-9608-B17C44FACB80}" type="datetimeFigureOut">
              <a:rPr lang="en-GB" smtClean="0"/>
              <a:pPr/>
              <a:t>12/09/2016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776AC4-1D23-4444-81FE-9122FFE8F52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9A35-3483-4066-9608-B17C44FACB80}" type="datetimeFigureOut">
              <a:rPr lang="en-GB" smtClean="0"/>
              <a:pPr/>
              <a:t>12/09/2016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6AC4-1D23-4444-81FE-9122FFE8F5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9A35-3483-4066-9608-B17C44FACB80}" type="datetimeFigureOut">
              <a:rPr lang="en-GB" smtClean="0"/>
              <a:pPr/>
              <a:t>12/09/2016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6AC4-1D23-4444-81FE-9122FFE8F5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EE9A35-3483-4066-9608-B17C44FACB80}" type="datetimeFigureOut">
              <a:rPr lang="en-GB" smtClean="0"/>
              <a:pPr/>
              <a:t>12/09/2016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776AC4-1D23-4444-81FE-9122FFE8F52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9A35-3483-4066-9608-B17C44FACB80}" type="datetimeFigureOut">
              <a:rPr lang="en-GB" smtClean="0"/>
              <a:pPr/>
              <a:t>12/09/2016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776AC4-1D23-4444-81FE-9122FFE8F52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9A35-3483-4066-9608-B17C44FACB80}" type="datetimeFigureOut">
              <a:rPr lang="en-GB" smtClean="0"/>
              <a:pPr/>
              <a:t>12/09/2016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776AC4-1D23-4444-81FE-9122FFE8F52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9A35-3483-4066-9608-B17C44FACB80}" type="datetimeFigureOut">
              <a:rPr lang="en-GB" smtClean="0"/>
              <a:pPr/>
              <a:t>12/09/2016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776AC4-1D23-4444-81FE-9122FFE8F52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EFEE9A35-3483-4066-9608-B17C44FACB80}" type="datetimeFigureOut">
              <a:rPr lang="en-GB" smtClean="0"/>
              <a:pPr/>
              <a:t>12/09/2016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776AC4-1D23-4444-81FE-9122FFE8F52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9A35-3483-4066-9608-B17C44FACB80}" type="datetimeFigureOut">
              <a:rPr lang="en-GB" smtClean="0"/>
              <a:pPr/>
              <a:t>12/09/2016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6AC4-1D23-4444-81FE-9122FFE8F5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9A35-3483-4066-9608-B17C44FACB80}" type="datetimeFigureOut">
              <a:rPr lang="en-GB" smtClean="0"/>
              <a:pPr/>
              <a:t>12/09/2016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776AC4-1D23-4444-81FE-9122FFE8F52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9A35-3483-4066-9608-B17C44FACB80}" type="datetimeFigureOut">
              <a:rPr lang="en-GB" smtClean="0"/>
              <a:pPr/>
              <a:t>12/09/2016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776AC4-1D23-4444-81FE-9122FFE8F52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E9A35-3483-4066-9608-B17C44FACB80}" type="datetimeFigureOut">
              <a:rPr lang="en-GB" smtClean="0"/>
              <a:pPr/>
              <a:t>12/09/2016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76AC4-1D23-4444-81FE-9122FFE8F52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88640"/>
            <a:ext cx="8424936" cy="63367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484" name="Picture 4" descr="Render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5784644" cy="1577631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755576" y="5661248"/>
            <a:ext cx="7632848" cy="576064"/>
            <a:chOff x="755576" y="5949280"/>
            <a:chExt cx="6552728" cy="288032"/>
          </a:xfrm>
        </p:grpSpPr>
        <p:sp>
          <p:nvSpPr>
            <p:cNvPr id="21" name="Rectangle 20"/>
            <p:cNvSpPr/>
            <p:nvPr/>
          </p:nvSpPr>
          <p:spPr>
            <a:xfrm>
              <a:off x="755576" y="5949280"/>
              <a:ext cx="1944216" cy="2880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Step 1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131840" y="5949280"/>
              <a:ext cx="1944216" cy="2880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Step 2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364088" y="5949280"/>
              <a:ext cx="1944216" cy="28803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FFFF00"/>
                  </a:solidFill>
                </a:rPr>
                <a:t>Step 3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pic>
        <p:nvPicPr>
          <p:cNvPr id="32770" name="Picture 2" descr="Render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05064"/>
            <a:ext cx="1381125" cy="1390651"/>
          </a:xfrm>
          <a:prstGeom prst="rect">
            <a:avLst/>
          </a:prstGeom>
          <a:noFill/>
        </p:spPr>
      </p:pic>
      <p:pic>
        <p:nvPicPr>
          <p:cNvPr id="32772" name="Picture 4" descr="Render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1381125" cy="1390651"/>
          </a:xfrm>
          <a:prstGeom prst="rect">
            <a:avLst/>
          </a:prstGeom>
          <a:noFill/>
        </p:spPr>
      </p:pic>
      <p:pic>
        <p:nvPicPr>
          <p:cNvPr id="32774" name="Picture 6" descr="Render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60648"/>
            <a:ext cx="1381125" cy="1390651"/>
          </a:xfrm>
          <a:prstGeom prst="rect">
            <a:avLst/>
          </a:prstGeom>
          <a:noFill/>
        </p:spPr>
      </p:pic>
      <p:pic>
        <p:nvPicPr>
          <p:cNvPr id="32776" name="Picture 8" descr="Render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077072"/>
            <a:ext cx="1381125" cy="1390651"/>
          </a:xfrm>
          <a:prstGeom prst="rect">
            <a:avLst/>
          </a:prstGeom>
          <a:noFill/>
        </p:spPr>
      </p:pic>
      <p:pic>
        <p:nvPicPr>
          <p:cNvPr id="32778" name="Picture 10" descr="Render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276872"/>
            <a:ext cx="1381125" cy="1390651"/>
          </a:xfrm>
          <a:prstGeom prst="rect">
            <a:avLst/>
          </a:prstGeom>
          <a:noFill/>
        </p:spPr>
      </p:pic>
      <p:pic>
        <p:nvPicPr>
          <p:cNvPr id="32780" name="Picture 12" descr="Render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60648"/>
            <a:ext cx="1381125" cy="1390651"/>
          </a:xfrm>
          <a:prstGeom prst="rect">
            <a:avLst/>
          </a:prstGeom>
          <a:noFill/>
        </p:spPr>
      </p:pic>
      <p:pic>
        <p:nvPicPr>
          <p:cNvPr id="32782" name="Picture 14" descr="Render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077072"/>
            <a:ext cx="1381125" cy="1390651"/>
          </a:xfrm>
          <a:prstGeom prst="rect">
            <a:avLst/>
          </a:prstGeom>
          <a:noFill/>
        </p:spPr>
      </p:pic>
      <p:pic>
        <p:nvPicPr>
          <p:cNvPr id="15" name="Picture 10" descr="Render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1381125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nder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340768"/>
            <a:ext cx="2781300" cy="1152526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187556"/>
              </p:ext>
            </p:extLst>
          </p:nvPr>
        </p:nvGraphicFramePr>
        <p:xfrm>
          <a:off x="2699792" y="1179345"/>
          <a:ext cx="6264696" cy="2777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174"/>
                <a:gridCol w="1566174"/>
                <a:gridCol w="1566174"/>
                <a:gridCol w="1566174"/>
              </a:tblGrid>
              <a:tr h="396854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Additions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Subtractions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96854">
                <a:tc>
                  <a:txBody>
                    <a:bodyPr/>
                    <a:lstStyle/>
                    <a:p>
                      <a:r>
                        <a:rPr lang="en-GB" dirty="0" smtClean="0"/>
                        <a:t>10+0=10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0+10=10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10-0=10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10-10=0</a:t>
                      </a:r>
                      <a:endParaRPr lang="en-GB" dirty="0"/>
                    </a:p>
                  </a:txBody>
                  <a:tcPr/>
                </a:tc>
              </a:tr>
              <a:tr h="396854">
                <a:tc>
                  <a:txBody>
                    <a:bodyPr/>
                    <a:lstStyle/>
                    <a:p>
                      <a:r>
                        <a:rPr lang="en-GB" dirty="0" smtClean="0"/>
                        <a:t>9+1=10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1+9=10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10-1=9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10-9=1</a:t>
                      </a:r>
                    </a:p>
                  </a:txBody>
                  <a:tcPr/>
                </a:tc>
              </a:tr>
              <a:tr h="396854">
                <a:tc>
                  <a:txBody>
                    <a:bodyPr/>
                    <a:lstStyle/>
                    <a:p>
                      <a:r>
                        <a:rPr lang="en-GB" dirty="0" smtClean="0"/>
                        <a:t>8+2</a:t>
                      </a:r>
                      <a:r>
                        <a:rPr lang="en-GB" baseline="0" dirty="0" smtClean="0"/>
                        <a:t>=10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2+8=10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10-2=8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10-8=2</a:t>
                      </a:r>
                      <a:endParaRPr lang="en-GB" dirty="0"/>
                    </a:p>
                  </a:txBody>
                  <a:tcPr/>
                </a:tc>
              </a:tr>
              <a:tr h="396854">
                <a:tc>
                  <a:txBody>
                    <a:bodyPr/>
                    <a:lstStyle/>
                    <a:p>
                      <a:r>
                        <a:rPr lang="en-GB" dirty="0" smtClean="0"/>
                        <a:t>7+3=10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3+7=10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10-3=7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10-7=3</a:t>
                      </a:r>
                      <a:endParaRPr lang="en-GB" dirty="0"/>
                    </a:p>
                  </a:txBody>
                  <a:tcPr/>
                </a:tc>
              </a:tr>
              <a:tr h="396854">
                <a:tc>
                  <a:txBody>
                    <a:bodyPr/>
                    <a:lstStyle/>
                    <a:p>
                      <a:r>
                        <a:rPr lang="en-GB" dirty="0" smtClean="0"/>
                        <a:t>6+4=10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4+6=10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10-4=6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10-6=4</a:t>
                      </a:r>
                      <a:endParaRPr lang="en-GB" dirty="0"/>
                    </a:p>
                  </a:txBody>
                  <a:tcPr/>
                </a:tc>
              </a:tr>
              <a:tr h="396854">
                <a:tc>
                  <a:txBody>
                    <a:bodyPr/>
                    <a:lstStyle/>
                    <a:p>
                      <a:r>
                        <a:rPr lang="en-GB" dirty="0" smtClean="0"/>
                        <a:t>5+5=10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5+5=10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10-5=5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10-5=5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1340768"/>
            <a:ext cx="2232248" cy="45243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u="sng" dirty="0" smtClean="0"/>
              <a:t>Vocabulary</a:t>
            </a:r>
          </a:p>
          <a:p>
            <a:r>
              <a:rPr lang="en-GB" dirty="0" smtClean="0"/>
              <a:t>Number bonds (Pairs)</a:t>
            </a:r>
          </a:p>
          <a:p>
            <a:r>
              <a:rPr lang="en-GB" dirty="0" smtClean="0"/>
              <a:t>Add</a:t>
            </a:r>
          </a:p>
          <a:p>
            <a:r>
              <a:rPr lang="en-GB" dirty="0" smtClean="0"/>
              <a:t>Subtract</a:t>
            </a:r>
          </a:p>
          <a:p>
            <a:r>
              <a:rPr lang="en-GB" dirty="0" smtClean="0"/>
              <a:t>Equals</a:t>
            </a:r>
          </a:p>
          <a:p>
            <a:r>
              <a:rPr lang="en-GB" dirty="0"/>
              <a:t>Number bonds (Pairs)</a:t>
            </a:r>
          </a:p>
          <a:p>
            <a:r>
              <a:rPr lang="en-GB" dirty="0"/>
              <a:t>Add</a:t>
            </a:r>
          </a:p>
          <a:p>
            <a:r>
              <a:rPr lang="en-GB" dirty="0"/>
              <a:t>Subtract</a:t>
            </a:r>
          </a:p>
          <a:p>
            <a:r>
              <a:rPr lang="en-GB" dirty="0"/>
              <a:t>Equals</a:t>
            </a:r>
          </a:p>
          <a:p>
            <a:r>
              <a:rPr lang="en-GB" dirty="0"/>
              <a:t>Altogether</a:t>
            </a:r>
          </a:p>
          <a:p>
            <a:r>
              <a:rPr lang="en-GB" dirty="0"/>
              <a:t>Makes</a:t>
            </a:r>
          </a:p>
          <a:p>
            <a:r>
              <a:rPr lang="en-GB" dirty="0"/>
              <a:t>More </a:t>
            </a:r>
          </a:p>
          <a:p>
            <a:r>
              <a:rPr lang="en-GB" dirty="0"/>
              <a:t>Total</a:t>
            </a:r>
          </a:p>
          <a:p>
            <a:endParaRPr lang="en-GB" dirty="0"/>
          </a:p>
        </p:txBody>
      </p:sp>
      <p:sp>
        <p:nvSpPr>
          <p:cNvPr id="5" name="Cloud Callout 4"/>
          <p:cNvSpPr/>
          <p:nvPr/>
        </p:nvSpPr>
        <p:spPr>
          <a:xfrm>
            <a:off x="4067944" y="4352486"/>
            <a:ext cx="3528392" cy="1477328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Can you say all 11 number bonds with your eyes closed? (Think of the order.)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14340" y="256015"/>
            <a:ext cx="7571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assoon Primary"/>
              </a:rPr>
              <a:t>Number bonds to 10</a:t>
            </a:r>
            <a:endParaRPr lang="en-US" sz="5400" b="1" cap="none" spc="300" dirty="0">
              <a:ln w="11430" cmpd="sng">
                <a:solidFill>
                  <a:schemeClr val="bg2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assoon Prima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r.lacey.HIGHVIEW\AppData\Local\Microsoft\Windows\Temporary Internet Files\Content.IE5\501SL8Y5\MC9004343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3975" y="2922149"/>
            <a:ext cx="1080120" cy="1702610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1628800"/>
            <a:ext cx="2304256" cy="214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427983" y="299358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25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1036" name="Picture 12" descr="Render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993582"/>
            <a:ext cx="3312368" cy="799968"/>
          </a:xfrm>
          <a:prstGeom prst="rect">
            <a:avLst/>
          </a:prstGeom>
          <a:noFill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3982496"/>
            <a:ext cx="2304256" cy="217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Render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581128"/>
            <a:ext cx="3419843" cy="816100"/>
          </a:xfrm>
          <a:prstGeom prst="rect">
            <a:avLst/>
          </a:prstGeom>
          <a:noFill/>
        </p:spPr>
      </p:pic>
      <p:pic>
        <p:nvPicPr>
          <p:cNvPr id="18" name="Picture 5" descr="C:\Users\r.lacey.HIGHVIEW\AppData\Local\Microsoft\Windows\Temporary Internet Files\Content.IE5\501SL8Y5\MC9004343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996" y="4613108"/>
            <a:ext cx="1080120" cy="170261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560516" y="472756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63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047" y="283836"/>
            <a:ext cx="936595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assoon Primary"/>
              </a:rPr>
              <a:t>Add a small number to a large number using fingers.</a:t>
            </a:r>
            <a:endParaRPr lang="en-US" sz="4000" b="1" cap="none" spc="300" dirty="0">
              <a:ln w="11430" cmpd="sng">
                <a:solidFill>
                  <a:schemeClr val="bg2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assoon Primary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5436096" y="5721873"/>
            <a:ext cx="3357608" cy="955367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Can you add 4 to 48?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95536" y="5700624"/>
            <a:ext cx="223224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u="sng" dirty="0" smtClean="0"/>
              <a:t>Vocabulary</a:t>
            </a:r>
          </a:p>
          <a:p>
            <a:r>
              <a:rPr lang="en-GB" dirty="0" smtClean="0"/>
              <a:t>Add on</a:t>
            </a:r>
          </a:p>
          <a:p>
            <a:r>
              <a:rPr lang="en-GB" dirty="0" smtClean="0"/>
              <a:t>Equals</a:t>
            </a:r>
          </a:p>
        </p:txBody>
      </p:sp>
      <p:sp>
        <p:nvSpPr>
          <p:cNvPr id="3" name="7-Point Star 2"/>
          <p:cNvSpPr/>
          <p:nvPr/>
        </p:nvSpPr>
        <p:spPr>
          <a:xfrm>
            <a:off x="7114900" y="2940200"/>
            <a:ext cx="2029100" cy="2132194"/>
          </a:xfrm>
          <a:prstGeom prst="star7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Tip: always start with the large number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06908" y="1755260"/>
            <a:ext cx="3038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 + 3 = 17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Picture 5" descr="C:\Users\r.lacey.HIGHVIEW\AppData\Local\Microsoft\Windows\Temporary Internet Files\Content.IE5\501SL8Y5\MC9004343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0556" y="1539014"/>
            <a:ext cx="1080120" cy="1702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nder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015" y="1828139"/>
            <a:ext cx="3771970" cy="1056606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971600" y="3989755"/>
            <a:ext cx="6912768" cy="0"/>
          </a:xfrm>
          <a:prstGeom prst="line">
            <a:avLst/>
          </a:prstGeom>
          <a:ln w="76200">
            <a:solidFill>
              <a:srgbClr val="382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732240" y="4005064"/>
            <a:ext cx="1224136" cy="115212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55576" y="4005064"/>
            <a:ext cx="1224136" cy="115212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804248" y="4077072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3820E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67</a:t>
            </a:r>
            <a:endParaRPr lang="en-GB" sz="6600" dirty="0">
              <a:solidFill>
                <a:srgbClr val="3820E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077072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3820E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63</a:t>
            </a:r>
            <a:endParaRPr lang="en-GB" sz="6600" dirty="0">
              <a:solidFill>
                <a:srgbClr val="3820E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Curved Down Arrow 13"/>
          <p:cNvSpPr/>
          <p:nvPr/>
        </p:nvSpPr>
        <p:spPr>
          <a:xfrm>
            <a:off x="1259632" y="2924944"/>
            <a:ext cx="6336704" cy="1152128"/>
          </a:xfrm>
          <a:prstGeom prst="curvedDownArrow">
            <a:avLst>
              <a:gd name="adj1" fmla="val 25000"/>
              <a:gd name="adj2" fmla="val 49229"/>
              <a:gd name="adj3" fmla="val 25000"/>
            </a:avLst>
          </a:prstGeom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35896" y="2780928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3820E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+4</a:t>
            </a:r>
            <a:endParaRPr lang="en-GB" sz="5400" b="1" dirty="0">
              <a:solidFill>
                <a:srgbClr val="3820E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260648"/>
            <a:ext cx="82809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assoon Primary"/>
              </a:rPr>
              <a:t>Adding a small number to a 2-digit number</a:t>
            </a:r>
            <a:endParaRPr lang="en-US" sz="4800" b="1" cap="none" spc="300" dirty="0">
              <a:ln w="11430" cmpd="sng">
                <a:solidFill>
                  <a:schemeClr val="bg2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assoon Primary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9951" y="4141529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3820E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64</a:t>
            </a:r>
            <a:endParaRPr lang="en-GB" sz="6600" dirty="0">
              <a:solidFill>
                <a:srgbClr val="3820E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35896" y="4140783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3820E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65</a:t>
            </a:r>
            <a:endParaRPr lang="en-GB" sz="6600" dirty="0">
              <a:solidFill>
                <a:srgbClr val="3820E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21071" y="4140784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3820E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66</a:t>
            </a:r>
            <a:endParaRPr lang="en-GB" sz="6600" dirty="0">
              <a:solidFill>
                <a:srgbClr val="3820E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3767" y="5460509"/>
            <a:ext cx="223224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u="sng" dirty="0" smtClean="0"/>
              <a:t>Vocabulary</a:t>
            </a:r>
          </a:p>
          <a:p>
            <a:r>
              <a:rPr lang="en-GB" dirty="0" smtClean="0"/>
              <a:t>Add on</a:t>
            </a:r>
          </a:p>
          <a:p>
            <a:r>
              <a:rPr lang="en-GB" dirty="0" smtClean="0"/>
              <a:t>Equals</a:t>
            </a:r>
          </a:p>
        </p:txBody>
      </p:sp>
      <p:sp>
        <p:nvSpPr>
          <p:cNvPr id="32" name="Cloud Callout 31"/>
          <p:cNvSpPr/>
          <p:nvPr/>
        </p:nvSpPr>
        <p:spPr>
          <a:xfrm>
            <a:off x="5340522" y="5445224"/>
            <a:ext cx="3357608" cy="955367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Can you add 58 add on 5?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12504" t="20840" r="9346" b="12472"/>
          <a:stretch>
            <a:fillRect/>
          </a:stretch>
        </p:blipFill>
        <p:spPr bwMode="auto">
          <a:xfrm>
            <a:off x="405971" y="1814204"/>
            <a:ext cx="2160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6667" t="26670" r="6656" b="15546"/>
          <a:stretch>
            <a:fillRect/>
          </a:stretch>
        </p:blipFill>
        <p:spPr bwMode="auto">
          <a:xfrm>
            <a:off x="2854505" y="4052048"/>
            <a:ext cx="2160240" cy="144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 t="20064" r="8323" b="28999"/>
          <a:stretch>
            <a:fillRect/>
          </a:stretch>
        </p:blipFill>
        <p:spPr bwMode="auto">
          <a:xfrm>
            <a:off x="4788024" y="1776169"/>
            <a:ext cx="2160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lus 7"/>
          <p:cNvSpPr/>
          <p:nvPr/>
        </p:nvSpPr>
        <p:spPr>
          <a:xfrm>
            <a:off x="1335941" y="2034779"/>
            <a:ext cx="866590" cy="830788"/>
          </a:xfrm>
          <a:prstGeom prst="mathPlus">
            <a:avLst/>
          </a:prstGeom>
          <a:solidFill>
            <a:srgbClr val="3820E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us 8"/>
          <p:cNvSpPr/>
          <p:nvPr/>
        </p:nvSpPr>
        <p:spPr>
          <a:xfrm>
            <a:off x="5724128" y="1916832"/>
            <a:ext cx="866590" cy="830788"/>
          </a:xfrm>
          <a:prstGeom prst="mathPlus">
            <a:avLst/>
          </a:prstGeom>
          <a:solidFill>
            <a:srgbClr val="3820E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us 9"/>
          <p:cNvSpPr/>
          <p:nvPr/>
        </p:nvSpPr>
        <p:spPr>
          <a:xfrm>
            <a:off x="3498075" y="4357178"/>
            <a:ext cx="866590" cy="830788"/>
          </a:xfrm>
          <a:prstGeom prst="mathPlus">
            <a:avLst/>
          </a:prstGeom>
          <a:solidFill>
            <a:srgbClr val="3820E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qual 11"/>
          <p:cNvSpPr/>
          <p:nvPr/>
        </p:nvSpPr>
        <p:spPr>
          <a:xfrm>
            <a:off x="2566211" y="2139323"/>
            <a:ext cx="866590" cy="635309"/>
          </a:xfrm>
          <a:prstGeom prst="mathEqual">
            <a:avLst/>
          </a:prstGeom>
          <a:solidFill>
            <a:srgbClr val="3820E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652" y="310346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3820EC"/>
                </a:solidFill>
                <a:latin typeface="Sassoon Primary" pitchFamily="2" charset="0"/>
              </a:rPr>
              <a:t>23+10=33</a:t>
            </a:r>
            <a:endParaRPr lang="en-GB" sz="3200" b="1" dirty="0">
              <a:solidFill>
                <a:srgbClr val="3820EC"/>
              </a:solidFill>
              <a:latin typeface="Sassoon Primary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77006" y="5601612"/>
            <a:ext cx="21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3820EC"/>
                </a:solidFill>
                <a:latin typeface="Sassoon Primary" pitchFamily="2" charset="0"/>
              </a:rPr>
              <a:t>23+24=47</a:t>
            </a:r>
            <a:endParaRPr lang="en-GB" sz="3200" b="1" dirty="0">
              <a:solidFill>
                <a:srgbClr val="3820EC"/>
              </a:solidFill>
              <a:latin typeface="Sassoon Primary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4108" y="311034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3820EC"/>
                </a:solidFill>
                <a:latin typeface="Sassoon Primary" pitchFamily="2" charset="0"/>
              </a:rPr>
              <a:t>33+14=47</a:t>
            </a:r>
            <a:endParaRPr lang="en-GB" sz="3200" b="1" dirty="0">
              <a:solidFill>
                <a:srgbClr val="3820EC"/>
              </a:solidFill>
              <a:latin typeface="Sassoon Primary" pitchFamily="2" charset="0"/>
            </a:endParaRPr>
          </a:p>
        </p:txBody>
      </p:sp>
      <p:pic>
        <p:nvPicPr>
          <p:cNvPr id="5128" name="Picture 8" descr="Render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4228" y="4465140"/>
            <a:ext cx="992121" cy="744092"/>
          </a:xfrm>
          <a:prstGeom prst="rect">
            <a:avLst/>
          </a:prstGeom>
          <a:noFill/>
        </p:spPr>
      </p:pic>
      <p:pic>
        <p:nvPicPr>
          <p:cNvPr id="21" name="Picture 8" descr="Render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7023" y="1972304"/>
            <a:ext cx="992121" cy="744092"/>
          </a:xfrm>
          <a:prstGeom prst="rect">
            <a:avLst/>
          </a:prstGeom>
          <a:noFill/>
        </p:spPr>
      </p:pic>
      <p:pic>
        <p:nvPicPr>
          <p:cNvPr id="5130" name="Picture 10" descr="Render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87555" y="2091041"/>
            <a:ext cx="1008112" cy="774526"/>
          </a:xfrm>
          <a:prstGeom prst="rect">
            <a:avLst/>
          </a:prstGeom>
          <a:noFill/>
        </p:spPr>
      </p:pic>
      <p:sp>
        <p:nvSpPr>
          <p:cNvPr id="25" name="Equal 24"/>
          <p:cNvSpPr/>
          <p:nvPr/>
        </p:nvSpPr>
        <p:spPr>
          <a:xfrm>
            <a:off x="6964348" y="1972304"/>
            <a:ext cx="866590" cy="635309"/>
          </a:xfrm>
          <a:prstGeom prst="mathEqual">
            <a:avLst/>
          </a:prstGeom>
          <a:solidFill>
            <a:srgbClr val="3820E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Equal 25"/>
          <p:cNvSpPr/>
          <p:nvPr/>
        </p:nvSpPr>
        <p:spPr>
          <a:xfrm>
            <a:off x="4992244" y="4467988"/>
            <a:ext cx="866590" cy="635309"/>
          </a:xfrm>
          <a:prstGeom prst="mathEqual">
            <a:avLst/>
          </a:prstGeom>
          <a:solidFill>
            <a:srgbClr val="3820E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09" y="83661"/>
            <a:ext cx="86281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assoon Primary"/>
              </a:rPr>
              <a:t>Adding two simple 2-digit numbers</a:t>
            </a:r>
            <a:endParaRPr lang="en-US" sz="4800" b="1" cap="none" spc="300" dirty="0">
              <a:ln w="11430" cmpd="sng">
                <a:solidFill>
                  <a:schemeClr val="bg2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assoon Primary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4714" y="4112297"/>
            <a:ext cx="2232248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u="sng" dirty="0" smtClean="0"/>
              <a:t>Vocabulary</a:t>
            </a:r>
          </a:p>
          <a:p>
            <a:r>
              <a:rPr lang="en-GB" dirty="0" smtClean="0"/>
              <a:t>Add</a:t>
            </a:r>
          </a:p>
          <a:p>
            <a:r>
              <a:rPr lang="en-GB" dirty="0" smtClean="0"/>
              <a:t>Equals</a:t>
            </a:r>
          </a:p>
          <a:p>
            <a:r>
              <a:rPr lang="en-GB" dirty="0" smtClean="0"/>
              <a:t>Tens</a:t>
            </a:r>
          </a:p>
          <a:p>
            <a:r>
              <a:rPr lang="en-GB" dirty="0" smtClean="0"/>
              <a:t>ones</a:t>
            </a:r>
            <a:endParaRPr lang="en-GB" dirty="0"/>
          </a:p>
        </p:txBody>
      </p:sp>
      <p:sp>
        <p:nvSpPr>
          <p:cNvPr id="28" name="Cloud Callout 27"/>
          <p:cNvSpPr/>
          <p:nvPr/>
        </p:nvSpPr>
        <p:spPr>
          <a:xfrm>
            <a:off x="5749486" y="5187966"/>
            <a:ext cx="3036140" cy="121213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Can you add 32 to 26?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95536" y="1268760"/>
          <a:ext cx="6192688" cy="461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893"/>
                <a:gridCol w="638755"/>
                <a:gridCol w="638755"/>
                <a:gridCol w="638755"/>
                <a:gridCol w="638755"/>
                <a:gridCol w="638755"/>
                <a:gridCol w="638755"/>
                <a:gridCol w="638755"/>
                <a:gridCol w="638755"/>
                <a:gridCol w="638755"/>
              </a:tblGrid>
              <a:tr h="46157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1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2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3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4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5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6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7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8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9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10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46157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11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12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13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14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15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16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17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18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19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20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46157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21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22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2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23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24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2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25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26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2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27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28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2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29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30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20EC"/>
                    </a:solidFill>
                  </a:tcPr>
                </a:tc>
              </a:tr>
              <a:tr h="46157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31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32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50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33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34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50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35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36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50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37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38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50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39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40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50B1"/>
                    </a:solidFill>
                  </a:tcPr>
                </a:tc>
              </a:tr>
              <a:tr h="46157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41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42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43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44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45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46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47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48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49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50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46157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51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2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52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53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2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54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55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2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56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57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2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58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59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2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60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6157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61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50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62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63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50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64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65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50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66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67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50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68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69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50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70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6157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71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72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73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74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75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76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77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78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79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80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46157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81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82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83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84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85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86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87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88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89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90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46157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91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92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2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93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94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2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95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96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2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97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98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2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99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100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20EC"/>
                    </a:solidFil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2771800" y="2636912"/>
            <a:ext cx="576064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8" name="Picture 8" descr="Render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7327" y="5895203"/>
            <a:ext cx="3131137" cy="68160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2771800" y="3140968"/>
            <a:ext cx="576064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840252" y="1192684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A50B1"/>
                </a:solidFill>
                <a:latin typeface="Sassoon Primary" pitchFamily="2" charset="0"/>
              </a:rPr>
              <a:t>When adding 10 you count ten squares from your starting number.</a:t>
            </a:r>
            <a:endParaRPr lang="en-GB" sz="2400" b="1" dirty="0">
              <a:solidFill>
                <a:srgbClr val="FA50B1"/>
              </a:solidFill>
              <a:latin typeface="Sassoon Primary" pitchFamily="2" charset="0"/>
            </a:endParaRPr>
          </a:p>
        </p:txBody>
      </p:sp>
      <p:sp>
        <p:nvSpPr>
          <p:cNvPr id="10" name="Curved Down Arrow 9"/>
          <p:cNvSpPr/>
          <p:nvPr/>
        </p:nvSpPr>
        <p:spPr>
          <a:xfrm>
            <a:off x="3275856" y="2564904"/>
            <a:ext cx="648072" cy="216024"/>
          </a:xfrm>
          <a:prstGeom prst="curvedDownArrow">
            <a:avLst/>
          </a:prstGeom>
          <a:solidFill>
            <a:srgbClr val="00B0F0"/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>
            <a:off x="4427984" y="2492896"/>
            <a:ext cx="648072" cy="216024"/>
          </a:xfrm>
          <a:prstGeom prst="curvedDownArrow">
            <a:avLst/>
          </a:prstGeom>
          <a:solidFill>
            <a:srgbClr val="00B0F0"/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3851920" y="2492896"/>
            <a:ext cx="648072" cy="216024"/>
          </a:xfrm>
          <a:prstGeom prst="curvedDownArrow">
            <a:avLst/>
          </a:prstGeom>
          <a:solidFill>
            <a:srgbClr val="00B0F0"/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>
            <a:off x="5004048" y="2492896"/>
            <a:ext cx="648072" cy="216024"/>
          </a:xfrm>
          <a:prstGeom prst="curvedDownArrow">
            <a:avLst/>
          </a:prstGeom>
          <a:solidFill>
            <a:srgbClr val="00B0F0"/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>
            <a:off x="5580112" y="2492896"/>
            <a:ext cx="648072" cy="216024"/>
          </a:xfrm>
          <a:prstGeom prst="curvedDownArrow">
            <a:avLst/>
          </a:prstGeom>
          <a:solidFill>
            <a:srgbClr val="00B0F0"/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Curved Down Arrow 15"/>
          <p:cNvSpPr/>
          <p:nvPr/>
        </p:nvSpPr>
        <p:spPr>
          <a:xfrm>
            <a:off x="1187624" y="2996952"/>
            <a:ext cx="648072" cy="216024"/>
          </a:xfrm>
          <a:prstGeom prst="curvedDownArrow">
            <a:avLst/>
          </a:prstGeom>
          <a:solidFill>
            <a:srgbClr val="00B0F0"/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Curved Down Arrow 16"/>
          <p:cNvSpPr/>
          <p:nvPr/>
        </p:nvSpPr>
        <p:spPr>
          <a:xfrm>
            <a:off x="1763688" y="2996952"/>
            <a:ext cx="648072" cy="216024"/>
          </a:xfrm>
          <a:prstGeom prst="curvedDownArrow">
            <a:avLst/>
          </a:prstGeom>
          <a:solidFill>
            <a:srgbClr val="00B0F0"/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>
            <a:off x="611560" y="3068960"/>
            <a:ext cx="648072" cy="144016"/>
          </a:xfrm>
          <a:prstGeom prst="curvedDownArrow">
            <a:avLst/>
          </a:prstGeom>
          <a:solidFill>
            <a:srgbClr val="00B0F0"/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2915816" y="3068960"/>
            <a:ext cx="288032" cy="144016"/>
          </a:xfrm>
          <a:prstGeom prst="downArrow">
            <a:avLst/>
          </a:prstGeom>
          <a:solidFill>
            <a:srgbClr val="00B0F0"/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251520" y="6161312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Sassoon Primary" pitchFamily="2" charset="0"/>
              </a:rPr>
              <a:t>Or you can jump to the number directly below</a:t>
            </a:r>
            <a:r>
              <a:rPr lang="en-GB" sz="2400" b="1" dirty="0" smtClean="0">
                <a:solidFill>
                  <a:srgbClr val="3820EC"/>
                </a:solidFill>
                <a:latin typeface="Sassoon Primary" pitchFamily="2" charset="0"/>
              </a:rPr>
              <a:t>.</a:t>
            </a:r>
            <a:endParaRPr lang="en-GB" sz="2400" b="1" dirty="0">
              <a:solidFill>
                <a:srgbClr val="3820EC"/>
              </a:solidFill>
              <a:latin typeface="Sassoon Primary" pitchFamily="2" charset="0"/>
            </a:endParaRPr>
          </a:p>
        </p:txBody>
      </p:sp>
      <p:sp>
        <p:nvSpPr>
          <p:cNvPr id="22" name="Curved Down Arrow 21"/>
          <p:cNvSpPr/>
          <p:nvPr/>
        </p:nvSpPr>
        <p:spPr>
          <a:xfrm>
            <a:off x="2339752" y="2996952"/>
            <a:ext cx="648072" cy="216024"/>
          </a:xfrm>
          <a:prstGeom prst="curvedDownArrow">
            <a:avLst/>
          </a:prstGeom>
          <a:solidFill>
            <a:srgbClr val="00B0F0"/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6819" y="-19258"/>
            <a:ext cx="845164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Adding 10 using a number square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6588224" y="3586879"/>
            <a:ext cx="2369490" cy="1728192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Now try 56+10=</a:t>
            </a:r>
          </a:p>
          <a:p>
            <a:pPr algn="ctr"/>
            <a:r>
              <a:rPr lang="en-GB" dirty="0" smtClean="0"/>
              <a:t>Make some up yourself.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loud 18"/>
          <p:cNvSpPr/>
          <p:nvPr/>
        </p:nvSpPr>
        <p:spPr>
          <a:xfrm>
            <a:off x="1490545" y="2701851"/>
            <a:ext cx="5040560" cy="259228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solidFill>
                  <a:srgbClr val="3820EC"/>
                </a:solidFill>
              </a:rPr>
              <a:t>41+10=51</a:t>
            </a:r>
          </a:p>
        </p:txBody>
      </p:sp>
      <p:pic>
        <p:nvPicPr>
          <p:cNvPr id="30724" name="Picture 4" descr="Render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10725"/>
            <a:ext cx="4032448" cy="83534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9238" y="5379235"/>
            <a:ext cx="2232248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u="sng" dirty="0" smtClean="0"/>
              <a:t>Vocabulary</a:t>
            </a:r>
          </a:p>
          <a:p>
            <a:r>
              <a:rPr lang="en-GB" dirty="0" smtClean="0"/>
              <a:t>Add </a:t>
            </a:r>
          </a:p>
          <a:p>
            <a:r>
              <a:rPr lang="en-GB" dirty="0" smtClean="0"/>
              <a:t>Plus </a:t>
            </a:r>
          </a:p>
          <a:p>
            <a:r>
              <a:rPr lang="en-GB" dirty="0" smtClean="0"/>
              <a:t>Equals</a:t>
            </a:r>
          </a:p>
        </p:txBody>
      </p:sp>
      <p:sp>
        <p:nvSpPr>
          <p:cNvPr id="2" name="7-Point Star 1"/>
          <p:cNvSpPr/>
          <p:nvPr/>
        </p:nvSpPr>
        <p:spPr>
          <a:xfrm>
            <a:off x="6674522" y="1788060"/>
            <a:ext cx="2304256" cy="1886582"/>
          </a:xfrm>
          <a:prstGeom prst="star7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Tip: remember the ones and add on the 10</a:t>
            </a:r>
            <a:endParaRPr lang="en-GB" dirty="0"/>
          </a:p>
        </p:txBody>
      </p:sp>
      <p:sp>
        <p:nvSpPr>
          <p:cNvPr id="13" name="Cloud Callout 12"/>
          <p:cNvSpPr/>
          <p:nvPr/>
        </p:nvSpPr>
        <p:spPr>
          <a:xfrm>
            <a:off x="5621170" y="4246083"/>
            <a:ext cx="3357608" cy="2096112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Can you add 10 again?</a:t>
            </a:r>
          </a:p>
          <a:p>
            <a:pPr algn="ctr"/>
            <a:r>
              <a:rPr lang="en-GB" dirty="0" smtClean="0"/>
              <a:t>39 +10+10+10=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195736" y="476672"/>
            <a:ext cx="540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assoon Primary"/>
              </a:rPr>
              <a:t>Plus 10</a:t>
            </a:r>
            <a:endParaRPr lang="en-US" sz="5400" b="1" cap="none" spc="300" dirty="0">
              <a:ln w="11430" cmpd="sng">
                <a:solidFill>
                  <a:schemeClr val="bg2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assoon Prima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11560" y="1268760"/>
          <a:ext cx="6192688" cy="4543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893"/>
                <a:gridCol w="638755"/>
                <a:gridCol w="638755"/>
                <a:gridCol w="638755"/>
                <a:gridCol w="638755"/>
                <a:gridCol w="638755"/>
                <a:gridCol w="638755"/>
                <a:gridCol w="638755"/>
                <a:gridCol w="638755"/>
                <a:gridCol w="638755"/>
              </a:tblGrid>
              <a:tr h="4543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1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2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3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4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5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6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7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8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9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10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4543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11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12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13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14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15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16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17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18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19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20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4543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21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22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2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23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24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2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25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26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2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27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28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2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29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30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20EC"/>
                    </a:solidFill>
                  </a:tcPr>
                </a:tc>
              </a:tr>
              <a:tr h="4543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31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32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50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33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34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50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35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36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50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37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38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50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39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40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50B1"/>
                    </a:solidFill>
                  </a:tcPr>
                </a:tc>
              </a:tr>
              <a:tr h="4543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41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42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43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44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45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46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47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48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49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50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4543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51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2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52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53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2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54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55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2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56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57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2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58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59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2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60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543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61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50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62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63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50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64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65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50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66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67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50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68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69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50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70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543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71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72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73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74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75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76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77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78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79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80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4543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81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82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83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84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85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86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87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88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89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90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4543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91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92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2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93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94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2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95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96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2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97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98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2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99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assoon Primary" pitchFamily="2" charset="0"/>
                        </a:rPr>
                        <a:t>100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Sassoon Primary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20EC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Render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988840"/>
            <a:ext cx="1832588" cy="393576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1115616" y="4005064"/>
            <a:ext cx="504056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23528" y="5812510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66FFFF"/>
                </a:solidFill>
                <a:latin typeface="Sassoon Primary" pitchFamily="2" charset="0"/>
              </a:rPr>
              <a:t>With this calculation you can  add two 10s (so 2 big jumps below). Then add 3 ones by  jumping  across 3.</a:t>
            </a:r>
            <a:endParaRPr lang="en-GB" sz="2400" b="1" dirty="0">
              <a:solidFill>
                <a:srgbClr val="66FFFF"/>
              </a:solidFill>
              <a:latin typeface="Sassoon Primary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259632" y="3501008"/>
            <a:ext cx="216024" cy="144016"/>
          </a:xfrm>
          <a:prstGeom prst="downArrow">
            <a:avLst/>
          </a:prstGeom>
          <a:solidFill>
            <a:srgbClr val="00B0F0"/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1259632" y="3933056"/>
            <a:ext cx="216024" cy="144016"/>
          </a:xfrm>
          <a:prstGeom prst="downArrow">
            <a:avLst/>
          </a:prstGeom>
          <a:solidFill>
            <a:srgbClr val="00B0F0"/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urved Down Arrow 9"/>
          <p:cNvSpPr/>
          <p:nvPr/>
        </p:nvSpPr>
        <p:spPr>
          <a:xfrm>
            <a:off x="2195736" y="3933056"/>
            <a:ext cx="648072" cy="216024"/>
          </a:xfrm>
          <a:prstGeom prst="curvedDownArrow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>
            <a:off x="1547664" y="3933056"/>
            <a:ext cx="648072" cy="216024"/>
          </a:xfrm>
          <a:prstGeom prst="curvedDownArrow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>
            <a:off x="2699792" y="3933056"/>
            <a:ext cx="648072" cy="216024"/>
          </a:xfrm>
          <a:prstGeom prst="curvedDownArrow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15616" y="3068960"/>
            <a:ext cx="504056" cy="43204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7-Point Star 13"/>
          <p:cNvSpPr/>
          <p:nvPr/>
        </p:nvSpPr>
        <p:spPr>
          <a:xfrm>
            <a:off x="6822847" y="2366635"/>
            <a:ext cx="2304256" cy="1886582"/>
          </a:xfrm>
          <a:prstGeom prst="star7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Tip: tens go up and down; ones go across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-108520" y="188640"/>
            <a:ext cx="94156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assoon Primary"/>
              </a:rPr>
              <a:t>Adding two 2-digit numbers</a:t>
            </a:r>
            <a:endParaRPr lang="en-US" sz="4800" b="1" cap="none" spc="300" dirty="0">
              <a:ln w="11430" cmpd="sng">
                <a:solidFill>
                  <a:schemeClr val="bg2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assoon Primary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6897657" y="4505808"/>
            <a:ext cx="2208017" cy="1094407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Try: 46+32=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139952" y="2852936"/>
            <a:ext cx="4464496" cy="1440160"/>
          </a:xfrm>
          <a:prstGeom prst="cloudCallout">
            <a:avLst>
              <a:gd name="adj1" fmla="val -72671"/>
              <a:gd name="adj2" fmla="val 763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644008" y="2700113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rgbClr val="3820EC"/>
                </a:solidFill>
              </a:rPr>
              <a:t>4+8=12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635896" y="2420888"/>
            <a:ext cx="1152128" cy="64807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932040" y="2420888"/>
            <a:ext cx="1008112" cy="36004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loud Callout 15"/>
          <p:cNvSpPr/>
          <p:nvPr/>
        </p:nvSpPr>
        <p:spPr>
          <a:xfrm>
            <a:off x="3923928" y="4437112"/>
            <a:ext cx="4320480" cy="1656184"/>
          </a:xfrm>
          <a:prstGeom prst="cloudCallout">
            <a:avLst>
              <a:gd name="adj1" fmla="val -63962"/>
              <a:gd name="adj2" fmla="val 1759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644008" y="4849705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FF0000"/>
                </a:solidFill>
              </a:rPr>
              <a:t>60+12=72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3203848" y="2420888"/>
            <a:ext cx="1224136" cy="201622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084168" y="3861048"/>
            <a:ext cx="864096" cy="115212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7120" y="342900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Sassoon Primary" pitchFamily="2" charset="0"/>
                <a:ea typeface="Verdana" pitchFamily="34" charset="0"/>
                <a:cs typeface="Verdana" pitchFamily="34" charset="0"/>
              </a:rPr>
              <a:t>Work out the units first.</a:t>
            </a:r>
            <a:endParaRPr lang="en-GB" sz="2400" b="1" dirty="0">
              <a:latin typeface="Sassoon Primary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04" y="4543341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Sassoon Primary" pitchFamily="2" charset="0"/>
                <a:ea typeface="Verdana" pitchFamily="34" charset="0"/>
                <a:cs typeface="Verdana" pitchFamily="34" charset="0"/>
              </a:rPr>
              <a:t>Then use your total</a:t>
            </a:r>
          </a:p>
          <a:p>
            <a:pPr algn="ctr"/>
            <a:r>
              <a:rPr lang="en-GB" sz="2400" b="1" dirty="0" smtClean="0">
                <a:latin typeface="Sassoon Primary" pitchFamily="2" charset="0"/>
                <a:ea typeface="Verdana" pitchFamily="34" charset="0"/>
                <a:cs typeface="Verdana" pitchFamily="34" charset="0"/>
              </a:rPr>
              <a:t>to add to the remaining numbers</a:t>
            </a:r>
            <a:endParaRPr lang="en-GB" sz="2400" b="1" dirty="0">
              <a:latin typeface="Sassoon Primary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9568" y="1655259"/>
            <a:ext cx="2800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assoon Primary"/>
              </a:rPr>
              <a:t>64 + 8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assoon Primary"/>
              </a:rPr>
              <a:t>=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assoon Primary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006" y="0"/>
            <a:ext cx="87991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cap="none" spc="300" dirty="0" smtClean="0">
                <a:ln w="11430" cmpd="sng">
                  <a:solidFill>
                    <a:srgbClr val="3820EC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assoon Primary"/>
              </a:rPr>
              <a:t>Adding a single digit to a 2-digit number bridging 10</a:t>
            </a:r>
            <a:endParaRPr lang="en-GB" sz="4400" b="1" cap="none" spc="300" dirty="0">
              <a:ln w="11430" cmpd="sng">
                <a:solidFill>
                  <a:srgbClr val="3820EC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assoon Primary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1516" y="1599906"/>
            <a:ext cx="1325511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u="sng" dirty="0" smtClean="0"/>
              <a:t>Vocabulary</a:t>
            </a:r>
          </a:p>
          <a:p>
            <a:r>
              <a:rPr lang="en-GB" dirty="0" smtClean="0"/>
              <a:t>Add</a:t>
            </a:r>
          </a:p>
          <a:p>
            <a:r>
              <a:rPr lang="en-GB" dirty="0" smtClean="0"/>
              <a:t>Equals</a:t>
            </a:r>
          </a:p>
          <a:p>
            <a:r>
              <a:rPr lang="en-GB" dirty="0" smtClean="0"/>
              <a:t>Tens</a:t>
            </a:r>
          </a:p>
          <a:p>
            <a:r>
              <a:rPr lang="en-GB" dirty="0" smtClean="0"/>
              <a:t>ones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nder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0032" y="1628800"/>
            <a:ext cx="5760000" cy="1325941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2159732" y="2891844"/>
            <a:ext cx="5400600" cy="2789841"/>
          </a:xfrm>
          <a:prstGeom prst="cloudCallout">
            <a:avLst>
              <a:gd name="adj1" fmla="val 55826"/>
              <a:gd name="adj2" fmla="val -62592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915816" y="3008911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3820E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50+40=90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9716" y="3845614"/>
            <a:ext cx="4536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rgbClr val="3820E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9+7=16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0932" y="5592205"/>
            <a:ext cx="4944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latin typeface="Sassoon Primary" pitchFamily="2" charset="0"/>
                <a:ea typeface="Verdana" pitchFamily="34" charset="0"/>
                <a:cs typeface="Verdana" pitchFamily="34" charset="0"/>
              </a:rPr>
              <a:t>90+16=106</a:t>
            </a:r>
            <a:endParaRPr lang="en-GB" sz="6000" b="1" dirty="0" smtClean="0">
              <a:latin typeface="Sassoon Primary" pitchFamily="2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839105" y="2695363"/>
            <a:ext cx="72008" cy="7920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722542" y="2603813"/>
            <a:ext cx="648072" cy="57606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5536" y="2060848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Sassoon Primary" pitchFamily="2" charset="0"/>
                <a:ea typeface="Verdana" pitchFamily="34" charset="0"/>
                <a:cs typeface="Verdana" pitchFamily="34" charset="0"/>
              </a:rPr>
              <a:t>First add your tens</a:t>
            </a:r>
            <a:endParaRPr lang="en-GB" sz="2400" b="1" dirty="0">
              <a:solidFill>
                <a:srgbClr val="3820EC"/>
              </a:solidFill>
              <a:latin typeface="Sassoon Primary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386104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Sassoon Primary" pitchFamily="2" charset="0"/>
                <a:ea typeface="Verdana" pitchFamily="34" charset="0"/>
                <a:cs typeface="Verdana" pitchFamily="34" charset="0"/>
              </a:rPr>
              <a:t>Then add your units</a:t>
            </a:r>
            <a:endParaRPr lang="en-GB" sz="2400" b="1" dirty="0">
              <a:latin typeface="Sassoon Primary" pitchFamily="2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298606" y="2556752"/>
            <a:ext cx="72008" cy="172819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572000" y="2476346"/>
            <a:ext cx="1584176" cy="18002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-208955" y="159864"/>
            <a:ext cx="93458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assoon Primary"/>
              </a:rPr>
              <a:t>Adding any two 2 digit numbers</a:t>
            </a:r>
            <a:endParaRPr lang="en-US" sz="5400" b="1" cap="none" spc="300" dirty="0">
              <a:ln w="11430" cmpd="sng">
                <a:solidFill>
                  <a:schemeClr val="bg2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assoon Primary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1" y="4746037"/>
            <a:ext cx="1325511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u="sng" dirty="0" smtClean="0"/>
              <a:t>Vocabulary</a:t>
            </a:r>
          </a:p>
          <a:p>
            <a:r>
              <a:rPr lang="en-GB" dirty="0" smtClean="0"/>
              <a:t>Add</a:t>
            </a:r>
          </a:p>
          <a:p>
            <a:r>
              <a:rPr lang="en-GB" dirty="0" smtClean="0"/>
              <a:t>Total </a:t>
            </a:r>
          </a:p>
          <a:p>
            <a:r>
              <a:rPr lang="en-GB" dirty="0" smtClean="0"/>
              <a:t>Equals</a:t>
            </a:r>
          </a:p>
          <a:p>
            <a:r>
              <a:rPr lang="en-GB" dirty="0" smtClean="0"/>
              <a:t>Tens</a:t>
            </a:r>
          </a:p>
          <a:p>
            <a:r>
              <a:rPr lang="en-GB" dirty="0"/>
              <a:t>O</a:t>
            </a:r>
            <a:r>
              <a:rPr lang="en-GB" dirty="0" smtClean="0"/>
              <a:t>nes</a:t>
            </a:r>
            <a:endParaRPr lang="en-GB" dirty="0"/>
          </a:p>
        </p:txBody>
      </p:sp>
      <p:sp>
        <p:nvSpPr>
          <p:cNvPr id="17" name="7-Point Star 16"/>
          <p:cNvSpPr/>
          <p:nvPr/>
        </p:nvSpPr>
        <p:spPr>
          <a:xfrm>
            <a:off x="6489449" y="4286764"/>
            <a:ext cx="2501165" cy="2352432"/>
          </a:xfrm>
          <a:prstGeom prst="star7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Tip: first add tens, then units, then add them all together.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nder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6500" y="1678027"/>
            <a:ext cx="3623797" cy="886877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19572" y="2852936"/>
            <a:ext cx="7200800" cy="1972092"/>
            <a:chOff x="755576" y="2708920"/>
            <a:chExt cx="7200800" cy="247614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71600" y="5157192"/>
              <a:ext cx="6912768" cy="0"/>
            </a:xfrm>
            <a:prstGeom prst="line">
              <a:avLst/>
            </a:prstGeom>
            <a:ln w="76200">
              <a:solidFill>
                <a:srgbClr val="3820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732240" y="4005064"/>
              <a:ext cx="1224136" cy="115212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3820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755576" y="4005064"/>
              <a:ext cx="1224136" cy="115212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3820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04248" y="4005064"/>
              <a:ext cx="115212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dirty="0" smtClean="0">
                  <a:solidFill>
                    <a:srgbClr val="3820EC"/>
                  </a:solidFill>
                </a:rPr>
                <a:t>77</a:t>
              </a:r>
              <a:endParaRPr lang="en-GB" sz="6600" dirty="0">
                <a:solidFill>
                  <a:srgbClr val="3820EC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7584" y="4077072"/>
              <a:ext cx="115212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dirty="0" smtClean="0">
                  <a:solidFill>
                    <a:srgbClr val="3820EC"/>
                  </a:solidFill>
                </a:rPr>
                <a:t>63</a:t>
              </a:r>
              <a:endParaRPr lang="en-GB" sz="6600" dirty="0">
                <a:solidFill>
                  <a:srgbClr val="3820EC"/>
                </a:solidFill>
              </a:endParaRPr>
            </a:p>
          </p:txBody>
        </p:sp>
        <p:sp>
          <p:nvSpPr>
            <p:cNvPr id="10" name="Curved Down Arrow 9"/>
            <p:cNvSpPr/>
            <p:nvPr/>
          </p:nvSpPr>
          <p:spPr>
            <a:xfrm>
              <a:off x="1259632" y="2708920"/>
              <a:ext cx="3240360" cy="1368152"/>
            </a:xfrm>
            <a:prstGeom prst="curvedDownArrow">
              <a:avLst>
                <a:gd name="adj1" fmla="val 25000"/>
                <a:gd name="adj2" fmla="val 49229"/>
                <a:gd name="adj3" fmla="val 25000"/>
              </a:avLst>
            </a:prstGeom>
            <a:ln>
              <a:solidFill>
                <a:srgbClr val="3820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1" name="Curved Down Arrow 10"/>
          <p:cNvSpPr/>
          <p:nvPr/>
        </p:nvSpPr>
        <p:spPr>
          <a:xfrm>
            <a:off x="4427984" y="2636912"/>
            <a:ext cx="2952328" cy="1440160"/>
          </a:xfrm>
          <a:prstGeom prst="curvedDownArrow">
            <a:avLst>
              <a:gd name="adj1" fmla="val 25000"/>
              <a:gd name="adj2" fmla="val 49229"/>
              <a:gd name="adj3" fmla="val 25000"/>
            </a:avLst>
          </a:prstGeom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2852936"/>
            <a:ext cx="1656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rgbClr val="3820EC"/>
                </a:solidFill>
              </a:rPr>
              <a:t>+10</a:t>
            </a:r>
            <a:endParaRPr lang="en-GB" sz="6600" dirty="0">
              <a:solidFill>
                <a:srgbClr val="3820E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2780928"/>
            <a:ext cx="1656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rgbClr val="3820EC"/>
                </a:solidFill>
              </a:rPr>
              <a:t>+4</a:t>
            </a:r>
            <a:endParaRPr lang="en-GB" sz="6600" dirty="0">
              <a:solidFill>
                <a:srgbClr val="3820EC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07904" y="4149080"/>
            <a:ext cx="1224136" cy="10081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779912" y="4077072"/>
            <a:ext cx="1152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rgbClr val="3820EC"/>
                </a:solidFill>
              </a:rPr>
              <a:t>73</a:t>
            </a:r>
            <a:endParaRPr lang="en-GB" sz="6600" dirty="0">
              <a:solidFill>
                <a:srgbClr val="3820E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68566" y="5706145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Sassoon Primary" pitchFamily="2" charset="0"/>
                <a:ea typeface="Verdana" pitchFamily="34" charset="0"/>
                <a:cs typeface="Verdana" pitchFamily="34" charset="0"/>
              </a:rPr>
              <a:t>Then add the remaining ones</a:t>
            </a:r>
            <a:endParaRPr lang="en-GB" sz="2400" b="1" dirty="0">
              <a:latin typeface="Sassoon Primary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16111" y="521477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Sassoon Primary" pitchFamily="2" charset="0"/>
                <a:ea typeface="Verdana" pitchFamily="34" charset="0"/>
                <a:cs typeface="Verdana" pitchFamily="34" charset="0"/>
              </a:rPr>
              <a:t>First add 10</a:t>
            </a:r>
            <a:endParaRPr lang="en-GB" sz="2400" b="1" dirty="0">
              <a:solidFill>
                <a:srgbClr val="3820EC"/>
              </a:solidFill>
              <a:latin typeface="Sassoon Primary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818" y="0"/>
            <a:ext cx="87963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assoon Primary"/>
              </a:rPr>
              <a:t>Bridging the 10 with 2 digit numbers.</a:t>
            </a:r>
            <a:endParaRPr lang="en-US" sz="5400" b="1" cap="none" spc="300" dirty="0">
              <a:ln w="11430" cmpd="sng">
                <a:solidFill>
                  <a:schemeClr val="bg2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assoon Primary"/>
            </a:endParaRPr>
          </a:p>
        </p:txBody>
      </p:sp>
      <p:sp>
        <p:nvSpPr>
          <p:cNvPr id="27" name="Cloud Callout 26"/>
          <p:cNvSpPr/>
          <p:nvPr/>
        </p:nvSpPr>
        <p:spPr>
          <a:xfrm>
            <a:off x="6550412" y="5137095"/>
            <a:ext cx="2340260" cy="1192322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Try: 57+35=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235254" y="4957959"/>
            <a:ext cx="1325511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u="sng" dirty="0" smtClean="0"/>
              <a:t>Vocabulary</a:t>
            </a:r>
          </a:p>
          <a:p>
            <a:r>
              <a:rPr lang="en-GB" dirty="0" smtClean="0"/>
              <a:t>Add</a:t>
            </a:r>
          </a:p>
          <a:p>
            <a:r>
              <a:rPr lang="en-GB" dirty="0" smtClean="0"/>
              <a:t>Total </a:t>
            </a:r>
          </a:p>
          <a:p>
            <a:r>
              <a:rPr lang="en-GB" dirty="0" smtClean="0"/>
              <a:t>Equals</a:t>
            </a:r>
          </a:p>
          <a:p>
            <a:r>
              <a:rPr lang="en-GB" dirty="0" smtClean="0"/>
              <a:t>Tens</a:t>
            </a:r>
          </a:p>
          <a:p>
            <a:r>
              <a:rPr lang="en-GB" dirty="0" smtClean="0"/>
              <a:t>ones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6192180" y="548680"/>
            <a:ext cx="1080120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331640" y="2348880"/>
            <a:ext cx="5976664" cy="19442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300192" y="52428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3820EC"/>
                </a:solidFill>
                <a:latin typeface="Sassoon Primary" pitchFamily="2" charset="0"/>
              </a:rPr>
              <a:t>p</a:t>
            </a:r>
            <a:r>
              <a:rPr lang="en-GB" sz="2800" b="1" dirty="0" smtClean="0">
                <a:solidFill>
                  <a:srgbClr val="3820EC"/>
                </a:solidFill>
                <a:latin typeface="Sassoon Primary" pitchFamily="2" charset="0"/>
              </a:rPr>
              <a:t>lus</a:t>
            </a:r>
            <a:endParaRPr lang="en-GB" sz="2800" b="1" dirty="0">
              <a:solidFill>
                <a:srgbClr val="3820EC"/>
              </a:solidFill>
              <a:latin typeface="Sassoon Primary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868144" y="1143253"/>
            <a:ext cx="864096" cy="1368152"/>
          </a:xfrm>
          <a:prstGeom prst="straightConnector1">
            <a:avLst/>
          </a:prstGeom>
          <a:ln w="76200">
            <a:solidFill>
              <a:srgbClr val="3820E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827584" y="1124744"/>
            <a:ext cx="1152128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3820EC"/>
                </a:solidFill>
                <a:latin typeface="Sassoon Primary"/>
              </a:rPr>
              <a:t>s</a:t>
            </a:r>
            <a:r>
              <a:rPr lang="en-GB" sz="2400" b="1" dirty="0" smtClean="0">
                <a:solidFill>
                  <a:srgbClr val="3820EC"/>
                </a:solidFill>
                <a:latin typeface="Sassoon Primary"/>
              </a:rPr>
              <a:t>um</a:t>
            </a:r>
            <a:endParaRPr lang="en-GB" sz="2400" b="1" dirty="0">
              <a:solidFill>
                <a:srgbClr val="3820EC"/>
              </a:solidFill>
              <a:latin typeface="Sassoon Primary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380312" y="5373216"/>
            <a:ext cx="1296144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3820EC"/>
                </a:solidFill>
                <a:latin typeface="Sassoon Primary" pitchFamily="2" charset="0"/>
              </a:rPr>
              <a:t>t</a:t>
            </a:r>
            <a:r>
              <a:rPr lang="en-GB" sz="2400" b="1" dirty="0" smtClean="0">
                <a:solidFill>
                  <a:srgbClr val="3820EC"/>
                </a:solidFill>
                <a:latin typeface="Sassoon Primary" pitchFamily="2" charset="0"/>
              </a:rPr>
              <a:t>otal</a:t>
            </a:r>
            <a:endParaRPr lang="en-GB" sz="2400" b="1" dirty="0">
              <a:solidFill>
                <a:srgbClr val="3820EC"/>
              </a:solidFill>
              <a:latin typeface="Sassoon Primary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644008" y="5517232"/>
            <a:ext cx="2160240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3820EC"/>
                </a:solidFill>
                <a:latin typeface="Sassoon Primary" pitchFamily="2" charset="0"/>
              </a:rPr>
              <a:t>increase</a:t>
            </a:r>
            <a:endParaRPr lang="en-GB" sz="2400" b="1" dirty="0">
              <a:solidFill>
                <a:srgbClr val="3820EC"/>
              </a:solidFill>
              <a:latin typeface="Sassoon Primary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707904" y="548680"/>
            <a:ext cx="1080120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3820EC"/>
                </a:solidFill>
                <a:latin typeface="Sassoon Primary" pitchFamily="2" charset="0"/>
              </a:rPr>
              <a:t>a</a:t>
            </a:r>
            <a:r>
              <a:rPr lang="en-GB" sz="2400" b="1" dirty="0" smtClean="0">
                <a:solidFill>
                  <a:srgbClr val="3820EC"/>
                </a:solidFill>
                <a:latin typeface="Sassoon Primary" pitchFamily="2" charset="0"/>
              </a:rPr>
              <a:t>dd</a:t>
            </a:r>
            <a:endParaRPr lang="en-GB" sz="2400" b="1" dirty="0">
              <a:solidFill>
                <a:srgbClr val="3820EC"/>
              </a:solidFill>
              <a:latin typeface="Sassoon Primary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51520" y="5517232"/>
            <a:ext cx="2592288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3820EC"/>
                </a:solidFill>
                <a:latin typeface="Sassoon Primary" pitchFamily="2" charset="0"/>
              </a:rPr>
              <a:t>a</a:t>
            </a:r>
            <a:r>
              <a:rPr lang="en-GB" sz="2400" b="1" dirty="0" smtClean="0">
                <a:solidFill>
                  <a:srgbClr val="3820EC"/>
                </a:solidFill>
                <a:latin typeface="Sassoon Primary" pitchFamily="2" charset="0"/>
              </a:rPr>
              <a:t>ltogether</a:t>
            </a:r>
            <a:endParaRPr lang="en-GB" sz="2400" b="1" dirty="0">
              <a:solidFill>
                <a:srgbClr val="3820EC"/>
              </a:solidFill>
              <a:latin typeface="Sassoon Primary" pitchFamily="2" charset="0"/>
            </a:endParaRPr>
          </a:p>
        </p:txBody>
      </p:sp>
      <p:cxnSp>
        <p:nvCxnSpPr>
          <p:cNvPr id="27" name="Straight Arrow Connector 26"/>
          <p:cNvCxnSpPr>
            <a:stCxn id="8" idx="0"/>
            <a:endCxn id="25" idx="4"/>
          </p:cNvCxnSpPr>
          <p:nvPr/>
        </p:nvCxnSpPr>
        <p:spPr>
          <a:xfrm flipH="1" flipV="1">
            <a:off x="4247964" y="1052736"/>
            <a:ext cx="72008" cy="1296144"/>
          </a:xfrm>
          <a:prstGeom prst="straightConnector1">
            <a:avLst/>
          </a:prstGeom>
          <a:ln w="76200">
            <a:solidFill>
              <a:srgbClr val="3820E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2" idx="4"/>
          </p:cNvCxnSpPr>
          <p:nvPr/>
        </p:nvCxnSpPr>
        <p:spPr>
          <a:xfrm flipH="1" flipV="1">
            <a:off x="1403648" y="1628800"/>
            <a:ext cx="432048" cy="1152128"/>
          </a:xfrm>
          <a:prstGeom prst="straightConnector1">
            <a:avLst/>
          </a:prstGeom>
          <a:ln w="76200">
            <a:solidFill>
              <a:srgbClr val="3820E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3" idx="0"/>
          </p:cNvCxnSpPr>
          <p:nvPr/>
        </p:nvCxnSpPr>
        <p:spPr>
          <a:xfrm>
            <a:off x="6372200" y="4005064"/>
            <a:ext cx="1656184" cy="1368152"/>
          </a:xfrm>
          <a:prstGeom prst="straightConnector1">
            <a:avLst/>
          </a:prstGeom>
          <a:ln w="76200">
            <a:solidFill>
              <a:srgbClr val="3820E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4" idx="0"/>
          </p:cNvCxnSpPr>
          <p:nvPr/>
        </p:nvCxnSpPr>
        <p:spPr>
          <a:xfrm>
            <a:off x="4860032" y="4293096"/>
            <a:ext cx="864096" cy="1224136"/>
          </a:xfrm>
          <a:prstGeom prst="straightConnector1">
            <a:avLst/>
          </a:prstGeom>
          <a:ln w="76200">
            <a:solidFill>
              <a:srgbClr val="3820E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6" idx="0"/>
          </p:cNvCxnSpPr>
          <p:nvPr/>
        </p:nvCxnSpPr>
        <p:spPr>
          <a:xfrm flipH="1">
            <a:off x="1547664" y="4005064"/>
            <a:ext cx="792088" cy="1512168"/>
          </a:xfrm>
          <a:prstGeom prst="straightConnector1">
            <a:avLst/>
          </a:prstGeom>
          <a:ln w="76200">
            <a:solidFill>
              <a:srgbClr val="3820E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948264" y="1803588"/>
            <a:ext cx="936104" cy="1090584"/>
          </a:xfrm>
          <a:prstGeom prst="straightConnector1">
            <a:avLst/>
          </a:prstGeom>
          <a:ln w="76200">
            <a:solidFill>
              <a:srgbClr val="3820E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75890" y="4258176"/>
            <a:ext cx="0" cy="1293975"/>
          </a:xfrm>
          <a:prstGeom prst="straightConnector1">
            <a:avLst/>
          </a:prstGeom>
          <a:ln w="76200">
            <a:solidFill>
              <a:srgbClr val="3820E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909900" y="5552151"/>
            <a:ext cx="1656184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3820EC"/>
                </a:solidFill>
                <a:latin typeface="Sassoon Primary" pitchFamily="2" charset="0"/>
              </a:rPr>
              <a:t>more</a:t>
            </a:r>
            <a:endParaRPr lang="en-GB" sz="2400" b="1" dirty="0">
              <a:solidFill>
                <a:srgbClr val="3820EC"/>
              </a:solidFill>
              <a:latin typeface="Sassoon Primary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303886" y="1299532"/>
            <a:ext cx="1228554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3820EC"/>
                </a:solidFill>
                <a:latin typeface="Sassoon Primary" pitchFamily="2" charset="0"/>
              </a:rPr>
              <a:t>and</a:t>
            </a:r>
            <a:endParaRPr lang="en-GB" sz="2400" b="1" dirty="0">
              <a:solidFill>
                <a:srgbClr val="3820EC"/>
              </a:solidFill>
              <a:latin typeface="Sassoon Primary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7784" y="2894172"/>
            <a:ext cx="34728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bg2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Addition</a:t>
            </a:r>
            <a:endParaRPr lang="en-US" sz="5400" b="1" cap="none" spc="300" dirty="0">
              <a:ln w="11430" cmpd="sng">
                <a:solidFill>
                  <a:schemeClr val="bg2">
                    <a:lumMod val="7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nder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304" y="1446733"/>
            <a:ext cx="6431296" cy="888556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9520" y="2580005"/>
            <a:ext cx="7344816" cy="4032447"/>
          </a:xfrm>
          <a:prstGeom prst="cloudCallout">
            <a:avLst>
              <a:gd name="adj1" fmla="val 52956"/>
              <a:gd name="adj2" fmla="val -6879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56960" y="3411809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solidFill>
                  <a:srgbClr val="3820EC"/>
                </a:solidFill>
              </a:rPr>
              <a:t>241+123=364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05032" y="3094538"/>
            <a:ext cx="4968552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3820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 Primary" pitchFamily="2" charset="0"/>
              </a:rPr>
              <a:t>How I worked this out</a:t>
            </a:r>
            <a:endParaRPr lang="en-GB" sz="2800" b="1" dirty="0">
              <a:solidFill>
                <a:srgbClr val="3820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 Primary" pitchFamily="2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6621723" y="5352019"/>
            <a:ext cx="2340260" cy="1192322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Try: 362+124=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7697670" y="2564904"/>
            <a:ext cx="1325511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u="sng" dirty="0" smtClean="0"/>
              <a:t>Vocabulary</a:t>
            </a:r>
          </a:p>
          <a:p>
            <a:r>
              <a:rPr lang="en-GB" dirty="0" smtClean="0"/>
              <a:t>Add</a:t>
            </a:r>
          </a:p>
          <a:p>
            <a:r>
              <a:rPr lang="en-GB" dirty="0" smtClean="0"/>
              <a:t>Total </a:t>
            </a:r>
          </a:p>
          <a:p>
            <a:r>
              <a:rPr lang="en-GB" dirty="0" smtClean="0"/>
              <a:t>Equals</a:t>
            </a:r>
          </a:p>
          <a:p>
            <a:r>
              <a:rPr lang="en-GB" dirty="0" smtClean="0"/>
              <a:t>Tens</a:t>
            </a:r>
          </a:p>
          <a:p>
            <a:r>
              <a:rPr lang="en-GB" dirty="0"/>
              <a:t>H</a:t>
            </a:r>
            <a:r>
              <a:rPr lang="en-GB" dirty="0" smtClean="0"/>
              <a:t>undreds</a:t>
            </a:r>
          </a:p>
          <a:p>
            <a:r>
              <a:rPr lang="en-GB" dirty="0"/>
              <a:t>O</a:t>
            </a:r>
            <a:r>
              <a:rPr lang="en-GB" dirty="0" smtClean="0"/>
              <a:t>nes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294615" y="4710793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/>
                </a:solidFill>
                <a:latin typeface="Sassoon Primary"/>
              </a:rPr>
              <a:t>200+100=300</a:t>
            </a:r>
          </a:p>
          <a:p>
            <a:r>
              <a:rPr lang="en-GB" dirty="0" smtClean="0">
                <a:solidFill>
                  <a:schemeClr val="bg2"/>
                </a:solidFill>
                <a:latin typeface="Sassoon Primary"/>
              </a:rPr>
              <a:t>40+20=60</a:t>
            </a:r>
          </a:p>
          <a:p>
            <a:r>
              <a:rPr lang="en-GB" dirty="0" smtClean="0">
                <a:solidFill>
                  <a:schemeClr val="bg2"/>
                </a:solidFill>
                <a:latin typeface="Sassoon Primary"/>
              </a:rPr>
              <a:t>1+3=4</a:t>
            </a:r>
          </a:p>
          <a:p>
            <a:r>
              <a:rPr lang="en-GB" dirty="0" smtClean="0">
                <a:solidFill>
                  <a:schemeClr val="bg2"/>
                </a:solidFill>
                <a:latin typeface="Sassoon Primary"/>
              </a:rPr>
              <a:t>300+60+4=364</a:t>
            </a:r>
          </a:p>
          <a:p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8420" y="9839"/>
            <a:ext cx="75328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800" b="1" cap="none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assoon Primary"/>
              </a:rPr>
              <a:t>Adding two 3 digit </a:t>
            </a:r>
          </a:p>
          <a:p>
            <a:pPr algn="ctr"/>
            <a:r>
              <a:rPr lang="en-GB" sz="4800" b="1" cap="none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assoon Primary"/>
              </a:rPr>
              <a:t>numbers not bridging </a:t>
            </a:r>
            <a:endParaRPr lang="en-GB" sz="4800" b="1" cap="none" spc="300" dirty="0">
              <a:ln w="11430" cmpd="sng">
                <a:solidFill>
                  <a:schemeClr val="bg2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assoon Primar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/>
          <p:cNvSpPr/>
          <p:nvPr/>
        </p:nvSpPr>
        <p:spPr>
          <a:xfrm>
            <a:off x="737719" y="1400487"/>
            <a:ext cx="7128792" cy="288032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23528" y="134076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3820EC"/>
                </a:solidFill>
                <a:latin typeface="Sassoon Primary" pitchFamily="2" charset="0"/>
              </a:rPr>
              <a:t>. </a:t>
            </a:r>
            <a:endParaRPr lang="en-GB" sz="2000" b="1" dirty="0">
              <a:solidFill>
                <a:srgbClr val="3820EC"/>
              </a:solidFill>
              <a:latin typeface="Sassoon Primary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771800" y="3501008"/>
            <a:ext cx="3600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0" y="3501008"/>
            <a:ext cx="3600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986589" y="3965319"/>
            <a:ext cx="2736304" cy="720080"/>
          </a:xfrm>
          <a:prstGeom prst="ellipse">
            <a:avLst/>
          </a:prstGeom>
          <a:solidFill>
            <a:srgbClr val="3820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300+100=400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9" name="Straight Arrow Connector 18"/>
          <p:cNvCxnSpPr>
            <a:endCxn id="22" idx="1"/>
          </p:cNvCxnSpPr>
          <p:nvPr/>
        </p:nvCxnSpPr>
        <p:spPr>
          <a:xfrm>
            <a:off x="2914581" y="3461263"/>
            <a:ext cx="472731" cy="60950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2" idx="0"/>
          </p:cNvCxnSpPr>
          <p:nvPr/>
        </p:nvCxnSpPr>
        <p:spPr>
          <a:xfrm flipH="1">
            <a:off x="4354741" y="3461263"/>
            <a:ext cx="144016" cy="50405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79712" y="5373216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Sassoon Primary" pitchFamily="2" charset="0"/>
              </a:rPr>
              <a:t>4357+100=4457</a:t>
            </a:r>
            <a:endParaRPr lang="en-GB" sz="5400" dirty="0">
              <a:latin typeface="Sassoon Primary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7744" y="2655457"/>
            <a:ext cx="4068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4357 + 100=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6220" y="4581128"/>
            <a:ext cx="1325511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u="sng" dirty="0" smtClean="0"/>
              <a:t>Vocabulary</a:t>
            </a:r>
          </a:p>
          <a:p>
            <a:r>
              <a:rPr lang="en-GB" dirty="0" smtClean="0"/>
              <a:t>Add</a:t>
            </a:r>
          </a:p>
          <a:p>
            <a:r>
              <a:rPr lang="en-GB" dirty="0" smtClean="0"/>
              <a:t>Thousands</a:t>
            </a:r>
          </a:p>
          <a:p>
            <a:r>
              <a:rPr lang="en-GB" dirty="0" smtClean="0"/>
              <a:t>Equals</a:t>
            </a:r>
          </a:p>
          <a:p>
            <a:r>
              <a:rPr lang="en-GB" dirty="0" smtClean="0"/>
              <a:t>Tens</a:t>
            </a:r>
          </a:p>
          <a:p>
            <a:r>
              <a:rPr lang="en-GB" dirty="0"/>
              <a:t>H</a:t>
            </a:r>
            <a:r>
              <a:rPr lang="en-GB" dirty="0" smtClean="0"/>
              <a:t>undreds</a:t>
            </a:r>
          </a:p>
          <a:p>
            <a:r>
              <a:rPr lang="en-GB" dirty="0"/>
              <a:t>O</a:t>
            </a:r>
            <a:r>
              <a:rPr lang="en-GB" dirty="0" smtClean="0"/>
              <a:t>nes</a:t>
            </a:r>
            <a:endParaRPr lang="en-GB" dirty="0"/>
          </a:p>
        </p:txBody>
      </p:sp>
      <p:sp>
        <p:nvSpPr>
          <p:cNvPr id="18" name="Cloud Callout 17"/>
          <p:cNvSpPr/>
          <p:nvPr/>
        </p:nvSpPr>
        <p:spPr>
          <a:xfrm>
            <a:off x="6336487" y="3832675"/>
            <a:ext cx="2662488" cy="1388249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Try: 3742+100+100=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726100" y="417438"/>
            <a:ext cx="37554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assoon Primary"/>
              </a:rPr>
              <a:t>Plus 100</a:t>
            </a:r>
            <a:endParaRPr lang="en-US" sz="5400" b="1" cap="none" spc="300" dirty="0">
              <a:ln w="11430" cmpd="sng">
                <a:solidFill>
                  <a:schemeClr val="bg2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assoon Primary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484784"/>
            <a:ext cx="2736304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743 </a:t>
            </a:r>
          </a:p>
          <a:p>
            <a:r>
              <a:rPr lang="en-GB" sz="5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5400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+ 676</a:t>
            </a:r>
          </a:p>
          <a:p>
            <a:r>
              <a:rPr lang="en-GB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9</a:t>
            </a:r>
          </a:p>
          <a:p>
            <a:r>
              <a:rPr lang="en-GB" sz="5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+   110 </a:t>
            </a:r>
          </a:p>
          <a:p>
            <a:r>
              <a:rPr lang="en-GB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</a:t>
            </a:r>
            <a:r>
              <a:rPr lang="en-GB" sz="5400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1300</a:t>
            </a:r>
          </a:p>
          <a:p>
            <a:r>
              <a:rPr lang="en-GB" sz="5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</a:t>
            </a:r>
            <a:r>
              <a:rPr lang="en-GB" sz="5400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1419</a:t>
            </a:r>
          </a:p>
          <a:p>
            <a:endParaRPr lang="en-GB" sz="8000" u="sng" dirty="0" smtClean="0">
              <a:solidFill>
                <a:srgbClr val="002060"/>
              </a:solidFill>
            </a:endParaRPr>
          </a:p>
          <a:p>
            <a:r>
              <a:rPr lang="en-GB" sz="8000" u="sng" dirty="0">
                <a:solidFill>
                  <a:srgbClr val="002060"/>
                </a:solidFill>
              </a:rPr>
              <a:t> </a:t>
            </a:r>
            <a:r>
              <a:rPr lang="en-GB" sz="8000" u="sng" dirty="0" smtClean="0">
                <a:solidFill>
                  <a:srgbClr val="002060"/>
                </a:solidFill>
              </a:rPr>
              <a:t>     </a:t>
            </a:r>
          </a:p>
          <a:p>
            <a:r>
              <a:rPr lang="en-GB" sz="8000" u="sng" dirty="0" smtClean="0">
                <a:solidFill>
                  <a:srgbClr val="002060"/>
                </a:solidFill>
              </a:rPr>
              <a:t>  </a:t>
            </a:r>
          </a:p>
          <a:p>
            <a:endParaRPr lang="en-GB" sz="8000" u="sng" dirty="0" smtClean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13281" y="260648"/>
            <a:ext cx="945728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Adding two 3-digit numbers bridging ones or tens</a:t>
            </a:r>
            <a:endParaRPr lang="en-U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1670" y="3212976"/>
            <a:ext cx="32884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(3+6)</a:t>
            </a:r>
          </a:p>
          <a:p>
            <a:r>
              <a:rPr lang="en-GB" sz="4800" dirty="0" smtClean="0"/>
              <a:t>(40+70)</a:t>
            </a:r>
          </a:p>
          <a:p>
            <a:r>
              <a:rPr lang="en-GB" sz="4800" dirty="0" smtClean="0"/>
              <a:t>(700+600)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628800"/>
            <a:ext cx="3528392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rgbClr val="3820EC"/>
                </a:solidFill>
                <a:latin typeface="Sassoon Primary"/>
              </a:rPr>
              <a:t>      </a:t>
            </a:r>
            <a:r>
              <a:rPr lang="en-GB" sz="6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assoon Primary"/>
              </a:rPr>
              <a:t>869</a:t>
            </a:r>
          </a:p>
          <a:p>
            <a:r>
              <a:rPr lang="en-GB" sz="6600" dirty="0">
                <a:solidFill>
                  <a:schemeClr val="accent1">
                    <a:lumMod val="40000"/>
                    <a:lumOff val="60000"/>
                  </a:schemeClr>
                </a:solidFill>
                <a:latin typeface="Sassoon Primary"/>
              </a:rPr>
              <a:t> </a:t>
            </a:r>
            <a:r>
              <a:rPr lang="en-GB" sz="6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assoon Primary"/>
              </a:rPr>
              <a:t> </a:t>
            </a:r>
            <a:r>
              <a:rPr lang="en-GB" sz="66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assoon Primary"/>
              </a:rPr>
              <a:t>+  743</a:t>
            </a:r>
          </a:p>
          <a:p>
            <a:r>
              <a:rPr lang="en-GB" sz="6600" dirty="0">
                <a:solidFill>
                  <a:schemeClr val="accent1">
                    <a:lumMod val="40000"/>
                    <a:lumOff val="60000"/>
                  </a:schemeClr>
                </a:solidFill>
                <a:latin typeface="Sassoon Primary"/>
              </a:rPr>
              <a:t> </a:t>
            </a:r>
            <a:r>
              <a:rPr lang="en-GB" sz="6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assoon Primary"/>
              </a:rPr>
              <a:t> </a:t>
            </a:r>
            <a:r>
              <a:rPr lang="en-GB" sz="66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assoon Primary"/>
              </a:rPr>
              <a:t>  1612</a:t>
            </a:r>
          </a:p>
          <a:p>
            <a:endParaRPr lang="en-GB" sz="8800" u="sng" dirty="0" smtClean="0">
              <a:solidFill>
                <a:srgbClr val="002060"/>
              </a:solidFill>
            </a:endParaRPr>
          </a:p>
          <a:p>
            <a:r>
              <a:rPr lang="en-GB" sz="8800" u="sng" dirty="0">
                <a:solidFill>
                  <a:srgbClr val="002060"/>
                </a:solidFill>
              </a:rPr>
              <a:t> </a:t>
            </a:r>
            <a:r>
              <a:rPr lang="en-GB" sz="8800" u="sng" dirty="0" smtClean="0">
                <a:solidFill>
                  <a:srgbClr val="002060"/>
                </a:solidFill>
              </a:rPr>
              <a:t>     </a:t>
            </a:r>
          </a:p>
          <a:p>
            <a:r>
              <a:rPr lang="en-GB" sz="8800" u="sng" dirty="0" smtClean="0">
                <a:solidFill>
                  <a:srgbClr val="002060"/>
                </a:solidFill>
              </a:rPr>
              <a:t>  </a:t>
            </a:r>
          </a:p>
          <a:p>
            <a:endParaRPr lang="en-GB" sz="8800" u="sng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458112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endParaRPr lang="en-GB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458112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endParaRPr lang="en-GB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362" y="594785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Sassoon Primary" pitchFamily="2" charset="0"/>
                <a:ea typeface="Verdana" pitchFamily="34" charset="0"/>
                <a:cs typeface="Verdana" pitchFamily="34" charset="0"/>
              </a:rPr>
              <a:t>Always start on the right hand side. </a:t>
            </a:r>
            <a:endParaRPr lang="en-GB" sz="2400" b="1" dirty="0">
              <a:latin typeface="Sassoon Primary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5580112" y="3358599"/>
            <a:ext cx="3096344" cy="2808312"/>
          </a:xfrm>
          <a:prstGeom prst="star7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rgbClr val="3820EC"/>
              </a:solidFill>
            </a:endParaRPr>
          </a:p>
          <a:p>
            <a:pPr algn="ctr"/>
            <a:r>
              <a:rPr lang="en-GB" dirty="0" smtClean="0">
                <a:solidFill>
                  <a:srgbClr val="3820EC"/>
                </a:solidFill>
              </a:rPr>
              <a:t>Tip: Remember to start at the ones</a:t>
            </a:r>
          </a:p>
          <a:p>
            <a:pPr algn="ctr"/>
            <a:r>
              <a:rPr lang="en-GB" dirty="0" smtClean="0">
                <a:solidFill>
                  <a:srgbClr val="3820EC"/>
                </a:solidFill>
              </a:rPr>
              <a:t>9+3=12</a:t>
            </a:r>
            <a:endParaRPr lang="en-GB" dirty="0">
              <a:solidFill>
                <a:srgbClr val="3820EC"/>
              </a:solidFill>
            </a:endParaRPr>
          </a:p>
          <a:p>
            <a:pPr algn="ctr"/>
            <a:r>
              <a:rPr lang="en-GB" dirty="0">
                <a:solidFill>
                  <a:srgbClr val="3820EC"/>
                </a:solidFill>
              </a:rPr>
              <a:t>60+40=100</a:t>
            </a:r>
          </a:p>
          <a:p>
            <a:pPr algn="ctr"/>
            <a:r>
              <a:rPr lang="en-GB" dirty="0">
                <a:solidFill>
                  <a:srgbClr val="3820EC"/>
                </a:solidFill>
              </a:rPr>
              <a:t>800+700=1500</a:t>
            </a:r>
          </a:p>
        </p:txBody>
      </p:sp>
      <p:sp>
        <p:nvSpPr>
          <p:cNvPr id="7" name="Rectangle 6"/>
          <p:cNvSpPr/>
          <p:nvPr/>
        </p:nvSpPr>
        <p:spPr>
          <a:xfrm>
            <a:off x="-180528" y="62015"/>
            <a:ext cx="95405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assoon Primary"/>
              </a:rPr>
              <a:t>Adding two 3-digit numbers bridging both tens and ones</a:t>
            </a:r>
            <a:endParaRPr lang="en-U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assoon Prima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2564904"/>
            <a:ext cx="56166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3820E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GB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12.53</a:t>
            </a:r>
          </a:p>
          <a:p>
            <a:r>
              <a:rPr lang="en-GB" sz="5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  9.89</a:t>
            </a:r>
          </a:p>
          <a:p>
            <a:r>
              <a:rPr lang="en-GB" sz="5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22.42</a:t>
            </a:r>
          </a:p>
          <a:p>
            <a:endParaRPr lang="en-GB" sz="6600" u="sng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979712" y="501317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03648" y="501317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99592" y="501317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23" name="Cloud Callout 22"/>
          <p:cNvSpPr/>
          <p:nvPr/>
        </p:nvSpPr>
        <p:spPr>
          <a:xfrm>
            <a:off x="3851920" y="2852936"/>
            <a:ext cx="4464496" cy="2664296"/>
          </a:xfrm>
          <a:prstGeom prst="cloudCallout">
            <a:avLst>
              <a:gd name="adj1" fmla="val -70809"/>
              <a:gd name="adj2" fmla="val 1195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3820EC"/>
                </a:solidFill>
              </a:rPr>
              <a:t>0.03+0.09=0.12</a:t>
            </a:r>
          </a:p>
          <a:p>
            <a:pPr algn="ctr"/>
            <a:r>
              <a:rPr lang="en-GB" sz="3200" dirty="0" smtClean="0">
                <a:solidFill>
                  <a:srgbClr val="3820EC"/>
                </a:solidFill>
              </a:rPr>
              <a:t>0.5+0.8=1.3</a:t>
            </a:r>
          </a:p>
          <a:p>
            <a:pPr algn="ctr"/>
            <a:r>
              <a:rPr lang="en-GB" sz="3200" dirty="0" smtClean="0">
                <a:solidFill>
                  <a:srgbClr val="3820EC"/>
                </a:solidFill>
              </a:rPr>
              <a:t>2+9+10=21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2040" y="479715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820EC"/>
                </a:solidFill>
              </a:rPr>
              <a:t>0.12+1.3+21=22.42</a:t>
            </a:r>
            <a:endParaRPr lang="en-GB" b="1" dirty="0">
              <a:solidFill>
                <a:srgbClr val="3820E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9952" y="242088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A50B1"/>
                </a:solidFill>
                <a:latin typeface="Sassoon Primary" pitchFamily="2" charset="0"/>
                <a:ea typeface="Verdana" pitchFamily="34" charset="0"/>
                <a:cs typeface="Verdana" pitchFamily="34" charset="0"/>
              </a:rPr>
              <a:t>How I worked this out:</a:t>
            </a:r>
            <a:endParaRPr lang="en-GB" sz="2400" b="1" dirty="0">
              <a:solidFill>
                <a:srgbClr val="FA50B1"/>
              </a:solidFill>
              <a:latin typeface="Sassoon Primary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9612" y="5718447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A50B1"/>
                </a:solidFill>
                <a:latin typeface="Sassoon Primary" pitchFamily="2" charset="0"/>
                <a:ea typeface="Verdana" pitchFamily="34" charset="0"/>
                <a:cs typeface="Verdana" pitchFamily="34" charset="0"/>
              </a:rPr>
              <a:t>Always start on the right hand side. </a:t>
            </a:r>
            <a:endParaRPr lang="en-GB" sz="2400" b="1" dirty="0">
              <a:solidFill>
                <a:srgbClr val="FA50B1"/>
              </a:solidFill>
              <a:latin typeface="Sassoon Primary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7041" y="197519"/>
            <a:ext cx="849694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Adding 2 numbers with 2 decimal points that bridge the tenths and hundredths</a:t>
            </a:r>
            <a:endParaRPr lang="en-US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Sassoon Primary"/>
              </a:rPr>
              <a:t>Number Bonds</a:t>
            </a:r>
            <a:endParaRPr lang="en-GB" dirty="0">
              <a:latin typeface="Sassoon Primar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Sassoon Primary"/>
              </a:rPr>
              <a:t>It is important that you know your number bonds to many different numbers not just 10, 20 and 100!</a:t>
            </a:r>
            <a:endParaRPr lang="en-GB" dirty="0">
              <a:latin typeface="Sassoon Primary"/>
            </a:endParaRPr>
          </a:p>
        </p:txBody>
      </p:sp>
    </p:spTree>
    <p:extLst>
      <p:ext uri="{BB962C8B-B14F-4D97-AF65-F5344CB8AC3E}">
        <p14:creationId xmlns:p14="http://schemas.microsoft.com/office/powerpoint/2010/main" val="73729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3265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spc="300" dirty="0">
                <a:ln w="11430" cmpd="sng">
                  <a:solidFill>
                    <a:srgbClr val="073E87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1B6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31B6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31B6FD">
                      <a:satMod val="220000"/>
                      <a:alpha val="35000"/>
                    </a:srgbClr>
                  </a:glow>
                </a:effectLst>
                <a:latin typeface="Sassoon Primary"/>
              </a:rPr>
              <a:t>Number Bonds to 20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006272"/>
              </p:ext>
            </p:extLst>
          </p:nvPr>
        </p:nvGraphicFramePr>
        <p:xfrm>
          <a:off x="1524000" y="1397000"/>
          <a:ext cx="6096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Addition 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Subtraction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r>
                        <a:rPr lang="en-GB" baseline="0" dirty="0" smtClean="0"/>
                        <a:t> + 0 = 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 +</a:t>
                      </a:r>
                      <a:r>
                        <a:rPr lang="en-GB" baseline="0" dirty="0" smtClean="0"/>
                        <a:t> 20 = 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 – 0 = 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 – 20 = 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19 +</a:t>
                      </a:r>
                      <a:r>
                        <a:rPr lang="en-GB" baseline="0" dirty="0" smtClean="0"/>
                        <a:t> 1 = 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 + 19 = 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 – 1 = 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20 - 19 =</a:t>
                      </a:r>
                      <a:r>
                        <a:rPr lang="en-GB" baseline="0" dirty="0" smtClean="0"/>
                        <a:t> 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18 + 2 =20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+ 18 = 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 – 2 = 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 – 18 =2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r>
                        <a:rPr lang="en-GB" baseline="0" dirty="0" smtClean="0"/>
                        <a:t> + 3 = 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 +</a:t>
                      </a:r>
                      <a:r>
                        <a:rPr lang="en-GB" baseline="0" dirty="0" smtClean="0"/>
                        <a:t> 17 = 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 – 3 = 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 – 17 = 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16 + 4 = 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 + 16</a:t>
                      </a:r>
                      <a:r>
                        <a:rPr lang="en-GB" baseline="0" dirty="0" smtClean="0"/>
                        <a:t> = 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 – 4 = 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20 - 16 = 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15 + 5 = 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 + 15 = 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 – 5 = 15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 – 15 = 5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14 + 6 = 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 + 14 = 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 – 6 = 14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 – 14 = 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13 + 7 = 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 + 13 = 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 – 7 = 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 – 13</a:t>
                      </a:r>
                      <a:r>
                        <a:rPr lang="en-GB" baseline="0" dirty="0" smtClean="0"/>
                        <a:t> = 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12 + 8 = 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r>
                        <a:rPr lang="en-GB" baseline="0" dirty="0" smtClean="0"/>
                        <a:t> + 12 = 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 – 8 = 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 – 12</a:t>
                      </a:r>
                      <a:r>
                        <a:rPr lang="en-GB" baseline="0" dirty="0" smtClean="0"/>
                        <a:t> = 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11 + 9 = 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 + 11 = 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 – 9 =11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r>
                        <a:rPr lang="en-GB" baseline="0" dirty="0" smtClean="0"/>
                        <a:t> – 11 =9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 + 10 = 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 + 10</a:t>
                      </a:r>
                      <a:r>
                        <a:rPr lang="en-GB" baseline="0" dirty="0" smtClean="0"/>
                        <a:t> = 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 –</a:t>
                      </a:r>
                      <a:r>
                        <a:rPr lang="en-GB" baseline="0" dirty="0" smtClean="0"/>
                        <a:t> 10 = 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 –</a:t>
                      </a:r>
                      <a:r>
                        <a:rPr lang="en-GB" baseline="0" dirty="0" smtClean="0"/>
                        <a:t> 10 =10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3265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spc="300" dirty="0">
                <a:ln w="11430" cmpd="sng">
                  <a:solidFill>
                    <a:srgbClr val="073E87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1B6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31B6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31B6FD">
                      <a:satMod val="220000"/>
                      <a:alpha val="35000"/>
                    </a:srgbClr>
                  </a:glow>
                </a:effectLst>
                <a:latin typeface="Sassoon Primary"/>
              </a:rPr>
              <a:t>Number Bonds to </a:t>
            </a:r>
            <a:r>
              <a:rPr lang="en-US" sz="5400" b="1" spc="300" dirty="0" smtClean="0">
                <a:ln w="11430" cmpd="sng">
                  <a:solidFill>
                    <a:srgbClr val="073E87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1B6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31B6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31B6FD">
                      <a:satMod val="220000"/>
                      <a:alpha val="35000"/>
                    </a:srgbClr>
                  </a:glow>
                </a:effectLst>
                <a:latin typeface="Sassoon Primary"/>
              </a:rPr>
              <a:t>11</a:t>
            </a:r>
            <a:endParaRPr lang="en-US" sz="5400" b="1" spc="300" dirty="0">
              <a:ln w="11430" cmpd="sng">
                <a:solidFill>
                  <a:srgbClr val="073E87"/>
                </a:solidFill>
                <a:prstDash val="solid"/>
                <a:miter lim="800000"/>
              </a:ln>
              <a:gradFill>
                <a:gsLst>
                  <a:gs pos="10000">
                    <a:srgbClr val="31B6FD">
                      <a:tint val="83000"/>
                      <a:shade val="100000"/>
                      <a:satMod val="200000"/>
                    </a:srgbClr>
                  </a:gs>
                  <a:gs pos="75000">
                    <a:srgbClr val="31B6F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31B6FD">
                    <a:satMod val="220000"/>
                    <a:alpha val="35000"/>
                  </a:srgbClr>
                </a:glow>
              </a:effectLst>
              <a:latin typeface="Sassoon Primary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415935"/>
              </p:ext>
            </p:extLst>
          </p:nvPr>
        </p:nvGraphicFramePr>
        <p:xfrm>
          <a:off x="1524000" y="1397000"/>
          <a:ext cx="6096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296012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Addition 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Subtraction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96012">
                <a:tc>
                  <a:txBody>
                    <a:bodyPr/>
                    <a:lstStyle/>
                    <a:p>
                      <a:r>
                        <a:rPr lang="en-GB" dirty="0" smtClean="0"/>
                        <a:t>11 + 0 = 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 + 11 = 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 – 11</a:t>
                      </a:r>
                      <a:r>
                        <a:rPr lang="en-GB" baseline="0" dirty="0" smtClean="0"/>
                        <a:t> = 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 – 0 = 11</a:t>
                      </a:r>
                      <a:endParaRPr lang="en-GB" dirty="0"/>
                    </a:p>
                  </a:txBody>
                  <a:tcPr/>
                </a:tc>
              </a:tr>
              <a:tr h="296012">
                <a:tc>
                  <a:txBody>
                    <a:bodyPr/>
                    <a:lstStyle/>
                    <a:p>
                      <a:r>
                        <a:rPr lang="en-GB" dirty="0" smtClean="0"/>
                        <a:t>10 + 1 = 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 + 10 = 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 – 10 =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 – 1 = 10</a:t>
                      </a:r>
                      <a:endParaRPr lang="en-GB" dirty="0"/>
                    </a:p>
                  </a:txBody>
                  <a:tcPr/>
                </a:tc>
              </a:tr>
              <a:tr h="296012">
                <a:tc>
                  <a:txBody>
                    <a:bodyPr/>
                    <a:lstStyle/>
                    <a:p>
                      <a:r>
                        <a:rPr lang="en-GB" dirty="0" smtClean="0"/>
                        <a:t>9 +</a:t>
                      </a:r>
                      <a:r>
                        <a:rPr lang="en-GB" baseline="0" dirty="0" smtClean="0"/>
                        <a:t> 2 = 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+ 9 = 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 – 9 =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r>
                        <a:rPr lang="en-GB" baseline="0" dirty="0" smtClean="0"/>
                        <a:t> – 2 = 9</a:t>
                      </a:r>
                      <a:endParaRPr lang="en-GB" dirty="0"/>
                    </a:p>
                  </a:txBody>
                  <a:tcPr/>
                </a:tc>
              </a:tr>
              <a:tr h="296012">
                <a:tc>
                  <a:txBody>
                    <a:bodyPr/>
                    <a:lstStyle/>
                    <a:p>
                      <a:r>
                        <a:rPr lang="en-GB" dirty="0" smtClean="0"/>
                        <a:t>8 + 3 =11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 + 8 = 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 – 8 =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 – 3 =</a:t>
                      </a:r>
                      <a:r>
                        <a:rPr lang="en-GB" baseline="0" dirty="0" smtClean="0"/>
                        <a:t> 8 </a:t>
                      </a:r>
                      <a:endParaRPr lang="en-GB" dirty="0"/>
                    </a:p>
                  </a:txBody>
                  <a:tcPr/>
                </a:tc>
              </a:tr>
              <a:tr h="296012"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r>
                        <a:rPr lang="en-GB" baseline="0" dirty="0" smtClean="0"/>
                        <a:t> + 4 = 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4+ 7 = 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 – 7 =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r>
                        <a:rPr lang="en-GB" baseline="0" dirty="0" smtClean="0"/>
                        <a:t> – 4 = 7</a:t>
                      </a:r>
                      <a:endParaRPr lang="en-GB" dirty="0"/>
                    </a:p>
                  </a:txBody>
                  <a:tcPr/>
                </a:tc>
              </a:tr>
              <a:tr h="296012">
                <a:tc>
                  <a:txBody>
                    <a:bodyPr/>
                    <a:lstStyle/>
                    <a:p>
                      <a:r>
                        <a:rPr lang="en-GB" dirty="0" smtClean="0"/>
                        <a:t>6+ 5 = 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 + 6 = 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 – 6 = 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r>
                        <a:rPr lang="en-GB" baseline="0" dirty="0" smtClean="0"/>
                        <a:t> – 5 = 6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77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3265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spc="300" dirty="0">
                <a:ln w="11430" cmpd="sng">
                  <a:solidFill>
                    <a:srgbClr val="073E87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1B6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31B6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31B6FD">
                      <a:satMod val="220000"/>
                      <a:alpha val="35000"/>
                    </a:srgbClr>
                  </a:glow>
                </a:effectLst>
                <a:latin typeface="Sassoon Primary"/>
              </a:rPr>
              <a:t>Number Bonds to </a:t>
            </a:r>
            <a:r>
              <a:rPr lang="en-US" sz="5400" b="1" spc="300" dirty="0" smtClean="0">
                <a:ln w="11430" cmpd="sng">
                  <a:solidFill>
                    <a:srgbClr val="073E87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1B6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31B6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31B6FD">
                      <a:satMod val="220000"/>
                      <a:alpha val="35000"/>
                    </a:srgbClr>
                  </a:glow>
                </a:effectLst>
                <a:latin typeface="Sassoon Primary"/>
              </a:rPr>
              <a:t>12</a:t>
            </a:r>
            <a:endParaRPr lang="en-US" sz="5400" b="1" spc="300" dirty="0">
              <a:ln w="11430" cmpd="sng">
                <a:solidFill>
                  <a:srgbClr val="073E87"/>
                </a:solidFill>
                <a:prstDash val="solid"/>
                <a:miter lim="800000"/>
              </a:ln>
              <a:gradFill>
                <a:gsLst>
                  <a:gs pos="10000">
                    <a:srgbClr val="31B6FD">
                      <a:tint val="83000"/>
                      <a:shade val="100000"/>
                      <a:satMod val="200000"/>
                    </a:srgbClr>
                  </a:gs>
                  <a:gs pos="75000">
                    <a:srgbClr val="31B6F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31B6FD">
                    <a:satMod val="220000"/>
                    <a:alpha val="35000"/>
                  </a:srgbClr>
                </a:glow>
              </a:effectLst>
              <a:latin typeface="Sassoon Primary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628127"/>
              </p:ext>
            </p:extLst>
          </p:nvPr>
        </p:nvGraphicFramePr>
        <p:xfrm>
          <a:off x="1524000" y="139700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Addition 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Subtraction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12 + 0 = 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 +</a:t>
                      </a:r>
                      <a:r>
                        <a:rPr lang="en-GB" baseline="0" dirty="0" smtClean="0"/>
                        <a:t> 12 = 12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 – 12 = 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 – 0 = 12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11 + 1</a:t>
                      </a:r>
                      <a:r>
                        <a:rPr lang="en-GB" baseline="0" dirty="0" smtClean="0"/>
                        <a:t> = 12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 + 11 = 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 – 11 =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 – 1 = 11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 + 2 = 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+ 10 = 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 </a:t>
                      </a:r>
                      <a:r>
                        <a:rPr lang="en-GB" baseline="0" dirty="0" smtClean="0"/>
                        <a:t>– 10 =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 – 2 = 10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9 + 3 = 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 + 9 = 12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 – 9 =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 – 3 = 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8 + 4 = 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 + 8 =. 12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 – 8 =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 – 4 = 8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7 + 5 = 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 + 7 = 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 – 7 = 5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 – 5 = 7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6 + 6 = 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 + 6 = 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 – 6</a:t>
                      </a:r>
                      <a:r>
                        <a:rPr lang="en-GB" baseline="0" dirty="0" smtClean="0"/>
                        <a:t> =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 – 6 =6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84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3265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spc="300" dirty="0">
                <a:ln w="11430" cmpd="sng">
                  <a:solidFill>
                    <a:srgbClr val="073E87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1B6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31B6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31B6FD">
                      <a:satMod val="220000"/>
                      <a:alpha val="35000"/>
                    </a:srgbClr>
                  </a:glow>
                </a:effectLst>
                <a:latin typeface="Sassoon Primary"/>
              </a:rPr>
              <a:t>Number Bonds to </a:t>
            </a:r>
            <a:r>
              <a:rPr lang="en-US" sz="5400" b="1" spc="300" dirty="0" smtClean="0">
                <a:ln w="11430" cmpd="sng">
                  <a:solidFill>
                    <a:srgbClr val="073E87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1B6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31B6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31B6FD">
                      <a:satMod val="220000"/>
                      <a:alpha val="35000"/>
                    </a:srgbClr>
                  </a:glow>
                </a:effectLst>
                <a:latin typeface="Sassoon Primary"/>
              </a:rPr>
              <a:t>13</a:t>
            </a:r>
            <a:endParaRPr lang="en-US" sz="5400" b="1" spc="300" dirty="0">
              <a:ln w="11430" cmpd="sng">
                <a:solidFill>
                  <a:srgbClr val="073E87"/>
                </a:solidFill>
                <a:prstDash val="solid"/>
                <a:miter lim="800000"/>
              </a:ln>
              <a:gradFill>
                <a:gsLst>
                  <a:gs pos="10000">
                    <a:srgbClr val="31B6FD">
                      <a:tint val="83000"/>
                      <a:shade val="100000"/>
                      <a:satMod val="200000"/>
                    </a:srgbClr>
                  </a:gs>
                  <a:gs pos="75000">
                    <a:srgbClr val="31B6F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31B6FD">
                    <a:satMod val="220000"/>
                    <a:alpha val="35000"/>
                  </a:srgbClr>
                </a:glow>
              </a:effectLst>
              <a:latin typeface="Sassoon Primary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598899"/>
              </p:ext>
            </p:extLst>
          </p:nvPr>
        </p:nvGraphicFramePr>
        <p:xfrm>
          <a:off x="1524000" y="139700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Addition 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Subtraction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13 + 0 = 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 + 13</a:t>
                      </a:r>
                      <a:r>
                        <a:rPr lang="en-GB" baseline="0" dirty="0" smtClean="0"/>
                        <a:t> = 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 – 13 = 0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 – 0 = 13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12 + 1 = 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 + 12 = 13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 – 12 =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 – 1 = 12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11 + 2 = 13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+ 11 =</a:t>
                      </a:r>
                      <a:r>
                        <a:rPr lang="en-GB" baseline="0" dirty="0" smtClean="0"/>
                        <a:t> 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 –</a:t>
                      </a:r>
                      <a:r>
                        <a:rPr lang="en-GB" baseline="0" dirty="0" smtClean="0"/>
                        <a:t> 11 =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 – 2 = 11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 + 3 =</a:t>
                      </a:r>
                      <a:r>
                        <a:rPr lang="en-GB" baseline="0" dirty="0" smtClean="0"/>
                        <a:t> 13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 + 10 = 13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 – 10 =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 – 3 = 10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9 +</a:t>
                      </a:r>
                      <a:r>
                        <a:rPr lang="en-GB" baseline="0" dirty="0" smtClean="0"/>
                        <a:t> 4 = 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 + 9 = 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 – 9 =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 – 4 = 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8 + 5</a:t>
                      </a:r>
                      <a:r>
                        <a:rPr lang="en-GB" baseline="0" dirty="0" smtClean="0"/>
                        <a:t> = 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 + 8 = 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 – 8 = 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 –</a:t>
                      </a:r>
                      <a:r>
                        <a:rPr lang="en-GB" baseline="0" dirty="0" smtClean="0"/>
                        <a:t> 5 = 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7 + 6 = 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 + 7 = 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 – 7 =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 – 6 = 7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0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63878" y="692696"/>
            <a:ext cx="6785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Addition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Calculation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9660" y="2195183"/>
            <a:ext cx="55867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6 + 2 = 8</a:t>
            </a:r>
            <a:endParaRPr lang="en-US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6354" y="4081427"/>
            <a:ext cx="6346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a</a:t>
            </a:r>
            <a:r>
              <a:rPr lang="en-GB" sz="3200" dirty="0" smtClean="0">
                <a:latin typeface="Comic Sans MS" panose="030F0702030302020204" pitchFamily="66" charset="0"/>
              </a:rPr>
              <a:t>ddend        </a:t>
            </a:r>
            <a:r>
              <a:rPr lang="en-GB" sz="3200" dirty="0" err="1" smtClean="0">
                <a:latin typeface="Comic Sans MS" panose="030F0702030302020204" pitchFamily="66" charset="0"/>
              </a:rPr>
              <a:t>addend</a:t>
            </a:r>
            <a:r>
              <a:rPr lang="en-GB" sz="3200" dirty="0" smtClean="0">
                <a:latin typeface="Comic Sans MS" panose="030F0702030302020204" pitchFamily="66" charset="0"/>
              </a:rPr>
              <a:t>            sum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0" name="Down Arrow 9"/>
          <p:cNvSpPr/>
          <p:nvPr/>
        </p:nvSpPr>
        <p:spPr>
          <a:xfrm rot="10800000">
            <a:off x="1979712" y="3501007"/>
            <a:ext cx="360040" cy="593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 rot="10800000">
            <a:off x="6660232" y="3626167"/>
            <a:ext cx="360040" cy="593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 rot="10800000">
            <a:off x="4296815" y="3509286"/>
            <a:ext cx="360040" cy="593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987824" y="328498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add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0072" y="3262773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equals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59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3265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spc="300" dirty="0">
                <a:ln w="11430" cmpd="sng">
                  <a:solidFill>
                    <a:srgbClr val="073E87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1B6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31B6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31B6FD">
                      <a:satMod val="220000"/>
                      <a:alpha val="35000"/>
                    </a:srgbClr>
                  </a:glow>
                </a:effectLst>
                <a:latin typeface="Sassoon Primary"/>
              </a:rPr>
              <a:t>Number Bonds to </a:t>
            </a:r>
            <a:r>
              <a:rPr lang="en-US" sz="5400" b="1" spc="300" dirty="0" smtClean="0">
                <a:ln w="11430" cmpd="sng">
                  <a:solidFill>
                    <a:srgbClr val="073E87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1B6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31B6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31B6FD">
                      <a:satMod val="220000"/>
                      <a:alpha val="35000"/>
                    </a:srgbClr>
                  </a:glow>
                </a:effectLst>
                <a:latin typeface="Sassoon Primary"/>
              </a:rPr>
              <a:t>14</a:t>
            </a:r>
            <a:endParaRPr lang="en-US" sz="5400" b="1" spc="300" dirty="0">
              <a:ln w="11430" cmpd="sng">
                <a:solidFill>
                  <a:srgbClr val="073E87"/>
                </a:solidFill>
                <a:prstDash val="solid"/>
                <a:miter lim="800000"/>
              </a:ln>
              <a:gradFill>
                <a:gsLst>
                  <a:gs pos="10000">
                    <a:srgbClr val="31B6FD">
                      <a:tint val="83000"/>
                      <a:shade val="100000"/>
                      <a:satMod val="200000"/>
                    </a:srgbClr>
                  </a:gs>
                  <a:gs pos="75000">
                    <a:srgbClr val="31B6F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31B6FD">
                    <a:satMod val="220000"/>
                    <a:alpha val="35000"/>
                  </a:srgbClr>
                </a:glow>
              </a:effectLst>
              <a:latin typeface="Sassoon Primary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86510"/>
              </p:ext>
            </p:extLst>
          </p:nvPr>
        </p:nvGraphicFramePr>
        <p:xfrm>
          <a:off x="1524000" y="1397000"/>
          <a:ext cx="6096000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Addition 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Subtraction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en-GB" dirty="0" smtClean="0"/>
                        <a:t>14 +</a:t>
                      </a:r>
                      <a:r>
                        <a:rPr lang="en-GB" baseline="0" dirty="0" smtClean="0"/>
                        <a:t> 0 =14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 + 14 = 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 – 0 = 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 – 14 = 0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13 + 1 = 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 + 13 = 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 – 1 = 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 – 13 = 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12 + 2 = 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+ 12 = 14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 – 2</a:t>
                      </a:r>
                      <a:r>
                        <a:rPr lang="en-GB" baseline="0" dirty="0" smtClean="0"/>
                        <a:t> = 12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 – 12 = 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r>
                        <a:rPr lang="en-GB" baseline="0" dirty="0" smtClean="0"/>
                        <a:t> + 3 = 14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 + 11 = 14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 – 3 = 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 – 11 = 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 + 4 = 14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 + 10 = 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 – 4 = 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 –</a:t>
                      </a:r>
                      <a:r>
                        <a:rPr lang="en-GB" baseline="0" dirty="0" smtClean="0"/>
                        <a:t> 10 = 4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9 + 5 = 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 + 9 = 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 – 5 = 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r>
                        <a:rPr lang="en-GB" baseline="0" dirty="0" smtClean="0"/>
                        <a:t> – 9 = 5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8 + 6 = 14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 + 8 = 14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 – 6 = 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 – 8 = 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7 + 7 = 14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 +</a:t>
                      </a:r>
                      <a:r>
                        <a:rPr lang="en-GB" baseline="0" dirty="0" smtClean="0"/>
                        <a:t> 7 = 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 – 7 =7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 – 7 = 7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92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3265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spc="300" dirty="0">
                <a:ln w="11430" cmpd="sng">
                  <a:solidFill>
                    <a:srgbClr val="073E87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1B6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31B6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31B6FD">
                      <a:satMod val="220000"/>
                      <a:alpha val="35000"/>
                    </a:srgbClr>
                  </a:glow>
                </a:effectLst>
                <a:latin typeface="Sassoon Primary"/>
              </a:rPr>
              <a:t>Number Bonds to </a:t>
            </a:r>
            <a:r>
              <a:rPr lang="en-US" sz="5400" b="1" spc="300" dirty="0" smtClean="0">
                <a:ln w="11430" cmpd="sng">
                  <a:solidFill>
                    <a:srgbClr val="073E87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1B6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31B6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31B6FD">
                      <a:satMod val="220000"/>
                      <a:alpha val="35000"/>
                    </a:srgbClr>
                  </a:glow>
                </a:effectLst>
                <a:latin typeface="Sassoon Primary"/>
              </a:rPr>
              <a:t>15</a:t>
            </a:r>
            <a:endParaRPr lang="en-US" sz="5400" b="1" spc="300" dirty="0">
              <a:ln w="11430" cmpd="sng">
                <a:solidFill>
                  <a:srgbClr val="073E87"/>
                </a:solidFill>
                <a:prstDash val="solid"/>
                <a:miter lim="800000"/>
              </a:ln>
              <a:gradFill>
                <a:gsLst>
                  <a:gs pos="10000">
                    <a:srgbClr val="31B6FD">
                      <a:tint val="83000"/>
                      <a:shade val="100000"/>
                      <a:satMod val="200000"/>
                    </a:srgbClr>
                  </a:gs>
                  <a:gs pos="75000">
                    <a:srgbClr val="31B6F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31B6FD">
                    <a:satMod val="220000"/>
                    <a:alpha val="35000"/>
                  </a:srgbClr>
                </a:glow>
              </a:effectLst>
              <a:latin typeface="Sassoon Primary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35573"/>
              </p:ext>
            </p:extLst>
          </p:nvPr>
        </p:nvGraphicFramePr>
        <p:xfrm>
          <a:off x="1524000" y="1397000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Addition 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Subtraction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15 + 0 = 15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 + 15 = 15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r>
                        <a:rPr lang="en-GB" baseline="0" dirty="0" smtClean="0"/>
                        <a:t> – 0 =15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r>
                        <a:rPr lang="en-GB" baseline="0" dirty="0" smtClean="0"/>
                        <a:t> – 15 = 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14 + 1 = 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 + 14= 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 – 1 = 14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 – 14 = 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13 + 2 = 15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+ 13 = 15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 – 2 = 13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 – 13 = 2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12 + 3 = 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 + 12 = 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 – 3 = 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 – 12 = 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r>
                        <a:rPr lang="en-GB" baseline="0" dirty="0" smtClean="0"/>
                        <a:t> + 4 = 15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4 + 11 = 15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 – 4 = 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 – 11 = 4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 + 5 = 15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 + 10 = 15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 – 5 = 10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 – 10 = 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9 + 6</a:t>
                      </a:r>
                      <a:r>
                        <a:rPr lang="en-GB" baseline="0" dirty="0" smtClean="0"/>
                        <a:t> = 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 + 9</a:t>
                      </a:r>
                      <a:r>
                        <a:rPr lang="en-GB" baseline="0" dirty="0" smtClean="0"/>
                        <a:t> = 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 – 6 = 9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 – 9 = 6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8 + 7 =</a:t>
                      </a:r>
                      <a:r>
                        <a:rPr lang="en-GB" baseline="0" dirty="0" smtClean="0"/>
                        <a:t> 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 + 8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=</a:t>
                      </a:r>
                      <a:r>
                        <a:rPr lang="en-GB" baseline="0" dirty="0" smtClean="0"/>
                        <a:t> 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 – 7 = 8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 – 8 = 7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24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3265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spc="300" dirty="0">
                <a:ln w="11430" cmpd="sng">
                  <a:solidFill>
                    <a:srgbClr val="073E87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1B6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31B6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31B6FD">
                      <a:satMod val="220000"/>
                      <a:alpha val="35000"/>
                    </a:srgbClr>
                  </a:glow>
                </a:effectLst>
                <a:latin typeface="Sassoon Primary"/>
              </a:rPr>
              <a:t>Number Bonds to </a:t>
            </a:r>
            <a:r>
              <a:rPr lang="en-US" sz="5400" b="1" spc="300" dirty="0" smtClean="0">
                <a:ln w="11430" cmpd="sng">
                  <a:solidFill>
                    <a:srgbClr val="073E87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1B6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31B6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31B6FD">
                      <a:satMod val="220000"/>
                      <a:alpha val="35000"/>
                    </a:srgbClr>
                  </a:glow>
                </a:effectLst>
                <a:latin typeface="Sassoon Primary"/>
              </a:rPr>
              <a:t>16</a:t>
            </a:r>
            <a:endParaRPr lang="en-US" sz="5400" b="1" spc="300" dirty="0">
              <a:ln w="11430" cmpd="sng">
                <a:solidFill>
                  <a:srgbClr val="073E87"/>
                </a:solidFill>
                <a:prstDash val="solid"/>
                <a:miter lim="800000"/>
              </a:ln>
              <a:gradFill>
                <a:gsLst>
                  <a:gs pos="10000">
                    <a:srgbClr val="31B6FD">
                      <a:tint val="83000"/>
                      <a:shade val="100000"/>
                      <a:satMod val="200000"/>
                    </a:srgbClr>
                  </a:gs>
                  <a:gs pos="75000">
                    <a:srgbClr val="31B6F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31B6FD">
                    <a:satMod val="220000"/>
                    <a:alpha val="35000"/>
                  </a:srgbClr>
                </a:glow>
              </a:effectLst>
              <a:latin typeface="Sassoon Primary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681918"/>
              </p:ext>
            </p:extLst>
          </p:nvPr>
        </p:nvGraphicFramePr>
        <p:xfrm>
          <a:off x="1524000" y="1397000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Addition 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Subtraction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16 + 0 = 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r>
                        <a:rPr lang="en-GB" baseline="0" dirty="0" smtClean="0"/>
                        <a:t> + 16 = 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 – 0 = 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 – 16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= 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15 + 1 = 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 + 15 = 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 – 1 = 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 – 15 = 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14 + 2 = 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+ 14 = 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 – 2 = 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 – 14 = 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13 +</a:t>
                      </a:r>
                      <a:r>
                        <a:rPr lang="en-GB" baseline="0" dirty="0" smtClean="0"/>
                        <a:t> 3 = 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 + 13 = 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 – 3 = 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 – 13 = 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12 + 4 = 16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 + 12 = 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 – 4 = 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 – 12 = 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11 + 5 =</a:t>
                      </a:r>
                      <a:r>
                        <a:rPr lang="en-GB" baseline="0" dirty="0" smtClean="0"/>
                        <a:t> 16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 + 11</a:t>
                      </a:r>
                      <a:r>
                        <a:rPr lang="en-GB" baseline="0" dirty="0" smtClean="0"/>
                        <a:t> = 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 – 5 = 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 – 11 = 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 + 6 = 16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 + 10 = 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 – 6 = 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 – 10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= 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9 + 7 = 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 + 9 = 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 – 7 = 9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 – 9 =</a:t>
                      </a:r>
                      <a:r>
                        <a:rPr lang="en-GB" baseline="0" dirty="0" smtClean="0"/>
                        <a:t> 7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r>
                        <a:rPr lang="en-GB" baseline="0" dirty="0" smtClean="0"/>
                        <a:t> + 8 = 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 + 8 = 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 – 8 = 8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 – 8 = 8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3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3265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spc="300" dirty="0">
                <a:ln w="11430" cmpd="sng">
                  <a:solidFill>
                    <a:srgbClr val="073E87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1B6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31B6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31B6FD">
                      <a:satMod val="220000"/>
                      <a:alpha val="35000"/>
                    </a:srgbClr>
                  </a:glow>
                </a:effectLst>
                <a:latin typeface="Sassoon Primary"/>
              </a:rPr>
              <a:t>Number Bonds to </a:t>
            </a:r>
            <a:r>
              <a:rPr lang="en-US" sz="5400" b="1" spc="300" dirty="0" smtClean="0">
                <a:ln w="11430" cmpd="sng">
                  <a:solidFill>
                    <a:srgbClr val="073E87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1B6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31B6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31B6FD">
                      <a:satMod val="220000"/>
                      <a:alpha val="35000"/>
                    </a:srgbClr>
                  </a:glow>
                </a:effectLst>
                <a:latin typeface="Sassoon Primary"/>
              </a:rPr>
              <a:t>17</a:t>
            </a:r>
            <a:endParaRPr lang="en-US" sz="5400" b="1" spc="300" dirty="0">
              <a:ln w="11430" cmpd="sng">
                <a:solidFill>
                  <a:srgbClr val="073E87"/>
                </a:solidFill>
                <a:prstDash val="solid"/>
                <a:miter lim="800000"/>
              </a:ln>
              <a:gradFill>
                <a:gsLst>
                  <a:gs pos="10000">
                    <a:srgbClr val="31B6FD">
                      <a:tint val="83000"/>
                      <a:shade val="100000"/>
                      <a:satMod val="200000"/>
                    </a:srgbClr>
                  </a:gs>
                  <a:gs pos="75000">
                    <a:srgbClr val="31B6F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31B6FD">
                    <a:satMod val="220000"/>
                    <a:alpha val="35000"/>
                  </a:srgbClr>
                </a:glow>
              </a:effectLst>
              <a:latin typeface="Sassoon Primary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581483"/>
              </p:ext>
            </p:extLst>
          </p:nvPr>
        </p:nvGraphicFramePr>
        <p:xfrm>
          <a:off x="1524000" y="1397000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Addition 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Subtraction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17 + 0 = 17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 + 17 = 17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 – 0 = 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 – 17 = 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16 + 1 = 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 + 16 = 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 – 1 = 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 – 16 = 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15 + 2 = 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+ 15 = 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 – 2 = 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 – 15 = 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14 + 3 = 17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 + 14 = 17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 – 3 = 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 – 14 = 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13 + 4  = 17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 + 13  = 17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 – 4 = 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 – 13 = 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12 + 5 = 17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 + 12 = 17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 – 5 =</a:t>
                      </a:r>
                      <a:r>
                        <a:rPr lang="en-GB" baseline="0" dirty="0" smtClean="0"/>
                        <a:t> 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 – 12 =</a:t>
                      </a:r>
                      <a:r>
                        <a:rPr lang="en-GB" baseline="0" dirty="0" smtClean="0"/>
                        <a:t> 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11 + 6 =</a:t>
                      </a:r>
                      <a:r>
                        <a:rPr lang="en-GB" baseline="0" dirty="0" smtClean="0"/>
                        <a:t> 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 + 11 =</a:t>
                      </a:r>
                      <a:r>
                        <a:rPr lang="en-GB" baseline="0" dirty="0" smtClean="0"/>
                        <a:t> 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 – 6 = 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 – 11 = 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 + 7 = 17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 + 10 = 17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 – 7 = 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 – 10 = 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9 + 8 = 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 + 9 = 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 – 8 = 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 – 9 = 8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99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3265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spc="300" dirty="0">
                <a:ln w="11430" cmpd="sng">
                  <a:solidFill>
                    <a:srgbClr val="073E87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1B6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31B6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31B6FD">
                      <a:satMod val="220000"/>
                      <a:alpha val="35000"/>
                    </a:srgbClr>
                  </a:glow>
                </a:effectLst>
                <a:latin typeface="Sassoon Primary"/>
              </a:rPr>
              <a:t>Number Bonds to </a:t>
            </a:r>
            <a:r>
              <a:rPr lang="en-US" sz="5400" b="1" spc="300" dirty="0" smtClean="0">
                <a:ln w="11430" cmpd="sng">
                  <a:solidFill>
                    <a:srgbClr val="073E87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1B6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31B6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31B6FD">
                      <a:satMod val="220000"/>
                      <a:alpha val="35000"/>
                    </a:srgbClr>
                  </a:glow>
                </a:effectLst>
                <a:latin typeface="Sassoon Primary"/>
              </a:rPr>
              <a:t>18</a:t>
            </a:r>
            <a:endParaRPr lang="en-US" sz="5400" b="1" spc="300" dirty="0">
              <a:ln w="11430" cmpd="sng">
                <a:solidFill>
                  <a:srgbClr val="073E87"/>
                </a:solidFill>
                <a:prstDash val="solid"/>
                <a:miter lim="800000"/>
              </a:ln>
              <a:gradFill>
                <a:gsLst>
                  <a:gs pos="10000">
                    <a:srgbClr val="31B6FD">
                      <a:tint val="83000"/>
                      <a:shade val="100000"/>
                      <a:satMod val="200000"/>
                    </a:srgbClr>
                  </a:gs>
                  <a:gs pos="75000">
                    <a:srgbClr val="31B6F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31B6FD">
                    <a:satMod val="220000"/>
                    <a:alpha val="35000"/>
                  </a:srgbClr>
                </a:glow>
              </a:effectLst>
              <a:latin typeface="Sassoon Primary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925209"/>
              </p:ext>
            </p:extLst>
          </p:nvPr>
        </p:nvGraphicFramePr>
        <p:xfrm>
          <a:off x="1524000" y="1397000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Addition 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Subtraction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r>
                        <a:rPr lang="en-GB" baseline="0" dirty="0" smtClean="0"/>
                        <a:t>8 + 0 = 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0 + 18 = 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 – 0 = 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 – 18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= 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17 + 1 = 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 + 17 = 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 – 1 = 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 – 17 = 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16 + 2 = 18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+ 16 = 18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 – 2 = 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 – 16 = 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15 + 3 = 18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 + 15 = 18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 – 3 = 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 – 15 = 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14 + 4</a:t>
                      </a:r>
                      <a:r>
                        <a:rPr lang="en-GB" baseline="0" dirty="0" smtClean="0"/>
                        <a:t> = 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 + 14</a:t>
                      </a:r>
                      <a:r>
                        <a:rPr lang="en-GB" baseline="0" dirty="0" smtClean="0"/>
                        <a:t> = 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 – 4 = 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 – 14 = 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13 + 5 = 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 + 13 = 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 – 5 = 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 – 13 = 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12 +</a:t>
                      </a:r>
                      <a:r>
                        <a:rPr lang="en-GB" baseline="0" dirty="0" smtClean="0"/>
                        <a:t> 6 = 18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 +</a:t>
                      </a:r>
                      <a:r>
                        <a:rPr lang="en-GB" baseline="0" dirty="0" smtClean="0"/>
                        <a:t> 12 = 18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 </a:t>
                      </a:r>
                      <a:r>
                        <a:rPr lang="en-GB" baseline="0" dirty="0" smtClean="0"/>
                        <a:t>– 6 = 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 </a:t>
                      </a:r>
                      <a:r>
                        <a:rPr lang="en-GB" baseline="0" dirty="0" smtClean="0"/>
                        <a:t>– 12 = 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11 +</a:t>
                      </a:r>
                      <a:r>
                        <a:rPr lang="en-GB" baseline="0" dirty="0" smtClean="0"/>
                        <a:t> 7 = 18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 +</a:t>
                      </a:r>
                      <a:r>
                        <a:rPr lang="en-GB" baseline="0" dirty="0" smtClean="0"/>
                        <a:t> 11 = 18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 – 7 = 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 – 11 = 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 +</a:t>
                      </a:r>
                      <a:r>
                        <a:rPr lang="en-GB" baseline="0" dirty="0" smtClean="0"/>
                        <a:t> 8 = 18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 +</a:t>
                      </a:r>
                      <a:r>
                        <a:rPr lang="en-GB" baseline="0" dirty="0" smtClean="0"/>
                        <a:t> 10 = 18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 – 6 = 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 – 10 = 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9 + 9 = 18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 + 9 = 18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 – 9 =9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 – 9 =9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3265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spc="300" dirty="0">
                <a:ln w="11430" cmpd="sng">
                  <a:solidFill>
                    <a:srgbClr val="073E87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1B6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31B6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31B6FD">
                      <a:satMod val="220000"/>
                      <a:alpha val="35000"/>
                    </a:srgbClr>
                  </a:glow>
                </a:effectLst>
                <a:latin typeface="Sassoon Primary"/>
              </a:rPr>
              <a:t>Number Bonds to </a:t>
            </a:r>
            <a:r>
              <a:rPr lang="en-US" sz="5400" b="1" spc="300" dirty="0" smtClean="0">
                <a:ln w="11430" cmpd="sng">
                  <a:solidFill>
                    <a:srgbClr val="073E87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1B6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31B6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31B6FD">
                      <a:satMod val="220000"/>
                      <a:alpha val="35000"/>
                    </a:srgbClr>
                  </a:glow>
                </a:effectLst>
                <a:latin typeface="Sassoon Primary"/>
              </a:rPr>
              <a:t>19</a:t>
            </a:r>
            <a:endParaRPr lang="en-US" sz="5400" b="1" spc="300" dirty="0">
              <a:ln w="11430" cmpd="sng">
                <a:solidFill>
                  <a:srgbClr val="073E87"/>
                </a:solidFill>
                <a:prstDash val="solid"/>
                <a:miter lim="800000"/>
              </a:ln>
              <a:gradFill>
                <a:gsLst>
                  <a:gs pos="10000">
                    <a:srgbClr val="31B6FD">
                      <a:tint val="83000"/>
                      <a:shade val="100000"/>
                      <a:satMod val="200000"/>
                    </a:srgbClr>
                  </a:gs>
                  <a:gs pos="75000">
                    <a:srgbClr val="31B6F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31B6FD">
                    <a:satMod val="220000"/>
                    <a:alpha val="35000"/>
                  </a:srgbClr>
                </a:glow>
              </a:effectLst>
              <a:latin typeface="Sassoon Primary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587174"/>
              </p:ext>
            </p:extLst>
          </p:nvPr>
        </p:nvGraphicFramePr>
        <p:xfrm>
          <a:off x="1524000" y="1397000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Addition 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Subtraction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19 + 0 = 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 + 19 = 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 – 19 = 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 – 0 = 19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18 + 1 =</a:t>
                      </a:r>
                      <a:r>
                        <a:rPr lang="en-GB" baseline="0" dirty="0" smtClean="0"/>
                        <a:t> 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 + 18 =</a:t>
                      </a:r>
                      <a:r>
                        <a:rPr lang="en-GB" baseline="0" dirty="0" smtClean="0"/>
                        <a:t> 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 – 18 =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 – 1 = 18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17 + 2 = 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+ 17 = 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 – 17 =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 – 2 = 17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16 + 3 = 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 + 16 = 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 – 16 =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 – 3 = 16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15 + 4 = 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 + 15 = 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 – 15 =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 – 4 = 15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14 + 5 = 19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 + 14 = 19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 – 14 =</a:t>
                      </a:r>
                      <a:r>
                        <a:rPr lang="en-GB" baseline="0" dirty="0" smtClean="0"/>
                        <a:t> 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 – 5 =</a:t>
                      </a:r>
                      <a:r>
                        <a:rPr lang="en-GB" baseline="0" dirty="0" smtClean="0"/>
                        <a:t> 14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13 +</a:t>
                      </a:r>
                      <a:r>
                        <a:rPr lang="en-GB" baseline="0" dirty="0" smtClean="0"/>
                        <a:t> 6 = 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 +</a:t>
                      </a:r>
                      <a:r>
                        <a:rPr lang="en-GB" baseline="0" dirty="0" smtClean="0"/>
                        <a:t> 13 = 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 – 13 =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 – 6 = 13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12 + 7 = 19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 + 12 = 19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 – 12 =7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 – 7 =</a:t>
                      </a:r>
                      <a:r>
                        <a:rPr lang="en-GB" baseline="0" dirty="0" smtClean="0"/>
                        <a:t> 12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11 + 8 = 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 + 11 = 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 – 11 =  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 – 8 = 11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 + 9 = 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 + 10 = 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 – 10 =</a:t>
                      </a:r>
                      <a:r>
                        <a:rPr lang="en-GB" baseline="0" dirty="0" smtClean="0"/>
                        <a:t> 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 – 9 =</a:t>
                      </a:r>
                      <a:r>
                        <a:rPr lang="en-GB" baseline="0" dirty="0" smtClean="0"/>
                        <a:t> 10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4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3265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spc="300" dirty="0">
                <a:ln w="11430" cmpd="sng">
                  <a:solidFill>
                    <a:srgbClr val="073E87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1B6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31B6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31B6FD">
                      <a:satMod val="220000"/>
                      <a:alpha val="35000"/>
                    </a:srgbClr>
                  </a:glow>
                </a:effectLst>
                <a:latin typeface="Sassoon Primary"/>
              </a:rPr>
              <a:t>Number Bonds to </a:t>
            </a:r>
            <a:r>
              <a:rPr lang="en-US" sz="5400" b="1" spc="300" dirty="0" smtClean="0">
                <a:ln w="11430" cmpd="sng">
                  <a:solidFill>
                    <a:srgbClr val="073E87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1B6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31B6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31B6FD">
                      <a:satMod val="220000"/>
                      <a:alpha val="35000"/>
                    </a:srgbClr>
                  </a:glow>
                </a:effectLst>
                <a:latin typeface="Sassoon Primary"/>
              </a:rPr>
              <a:t>100</a:t>
            </a:r>
            <a:endParaRPr lang="en-US" sz="5400" b="1" spc="300" dirty="0">
              <a:ln w="11430" cmpd="sng">
                <a:solidFill>
                  <a:srgbClr val="073E87"/>
                </a:solidFill>
                <a:prstDash val="solid"/>
                <a:miter lim="800000"/>
              </a:ln>
              <a:gradFill>
                <a:gsLst>
                  <a:gs pos="10000">
                    <a:srgbClr val="31B6FD">
                      <a:tint val="83000"/>
                      <a:shade val="100000"/>
                      <a:satMod val="200000"/>
                    </a:srgbClr>
                  </a:gs>
                  <a:gs pos="75000">
                    <a:srgbClr val="31B6F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31B6FD">
                    <a:satMod val="220000"/>
                    <a:alpha val="35000"/>
                  </a:srgbClr>
                </a:glow>
              </a:effectLst>
              <a:latin typeface="Sassoon Primary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256868"/>
              </p:ext>
            </p:extLst>
          </p:nvPr>
        </p:nvGraphicFramePr>
        <p:xfrm>
          <a:off x="1524000" y="13970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Addition 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Subtraction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100</a:t>
                      </a:r>
                      <a:r>
                        <a:rPr lang="en-GB" baseline="0" dirty="0" smtClean="0"/>
                        <a:t> + 0 =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 + 100 =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</a:t>
                      </a:r>
                      <a:r>
                        <a:rPr lang="en-GB" baseline="0" dirty="0" smtClean="0"/>
                        <a:t> 100 = 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0</a:t>
                      </a:r>
                      <a:r>
                        <a:rPr lang="en-GB" baseline="0" dirty="0" smtClean="0"/>
                        <a:t> = 100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90 + 10 =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 + 90 =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90</a:t>
                      </a:r>
                      <a:r>
                        <a:rPr lang="en-GB" baseline="0" dirty="0" smtClean="0"/>
                        <a:t> = 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10 =</a:t>
                      </a:r>
                      <a:r>
                        <a:rPr lang="en-GB" baseline="0" dirty="0" smtClean="0"/>
                        <a:t> 90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80 + 20 =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 + 80 =</a:t>
                      </a:r>
                      <a:r>
                        <a:rPr lang="en-GB" baseline="0" dirty="0" smtClean="0"/>
                        <a:t>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80 = 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20 = 80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70 + 30 =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 + 70 =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70 = 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30 = 70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60 + 40 =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 + 60 =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60 = 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40 = 60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50 + 50 =</a:t>
                      </a:r>
                      <a:r>
                        <a:rPr lang="en-GB" baseline="0" dirty="0" smtClean="0"/>
                        <a:t>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 + 50 =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50 =</a:t>
                      </a:r>
                      <a:r>
                        <a:rPr lang="en-GB" baseline="0" dirty="0" smtClean="0"/>
                        <a:t> 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50 = 50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97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3265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spc="300" dirty="0">
                <a:ln w="11430" cmpd="sng">
                  <a:solidFill>
                    <a:srgbClr val="073E87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1B6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31B6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31B6FD">
                      <a:satMod val="220000"/>
                      <a:alpha val="35000"/>
                    </a:srgbClr>
                  </a:glow>
                </a:effectLst>
                <a:latin typeface="Sassoon Primary"/>
              </a:rPr>
              <a:t>Number Bonds to </a:t>
            </a:r>
            <a:r>
              <a:rPr lang="en-US" sz="5400" b="1" spc="300" dirty="0" smtClean="0">
                <a:ln w="11430" cmpd="sng">
                  <a:solidFill>
                    <a:srgbClr val="073E87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1B6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31B6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31B6FD">
                      <a:satMod val="220000"/>
                      <a:alpha val="35000"/>
                    </a:srgbClr>
                  </a:glow>
                </a:effectLst>
                <a:latin typeface="Sassoon Primary"/>
              </a:rPr>
              <a:t>100</a:t>
            </a:r>
            <a:endParaRPr lang="en-US" sz="5400" b="1" spc="300" dirty="0">
              <a:ln w="11430" cmpd="sng">
                <a:solidFill>
                  <a:srgbClr val="073E87"/>
                </a:solidFill>
                <a:prstDash val="solid"/>
                <a:miter lim="800000"/>
              </a:ln>
              <a:gradFill>
                <a:gsLst>
                  <a:gs pos="10000">
                    <a:srgbClr val="31B6FD">
                      <a:tint val="83000"/>
                      <a:shade val="100000"/>
                      <a:satMod val="200000"/>
                    </a:srgbClr>
                  </a:gs>
                  <a:gs pos="75000">
                    <a:srgbClr val="31B6F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31B6FD">
                    <a:satMod val="220000"/>
                    <a:alpha val="35000"/>
                  </a:srgbClr>
                </a:glow>
              </a:effectLst>
              <a:latin typeface="Sassoon Primary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608901"/>
              </p:ext>
            </p:extLst>
          </p:nvPr>
        </p:nvGraphicFramePr>
        <p:xfrm>
          <a:off x="1524000" y="13970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Addition 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Subtraction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r>
                        <a:rPr lang="en-GB" baseline="0" dirty="0" smtClean="0"/>
                        <a:t> + 95 =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95 + 5 =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5 = 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95 = 5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15 + 85 =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85 + 15 =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15 = 85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85 = 15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25 + 75 =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75 + 25 =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25 = 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75 = 25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35 + 65 =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65 + 35 = 100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35 = 65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65 = 35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45 + 55 =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 + 45 = 100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45 = 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55 = 45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80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3265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spc="300" dirty="0">
                <a:ln w="11430" cmpd="sng">
                  <a:solidFill>
                    <a:srgbClr val="073E87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1B6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31B6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31B6FD">
                      <a:satMod val="220000"/>
                      <a:alpha val="35000"/>
                    </a:srgbClr>
                  </a:glow>
                </a:effectLst>
                <a:latin typeface="Sassoon Primary"/>
              </a:rPr>
              <a:t>Number Bonds to </a:t>
            </a:r>
            <a:r>
              <a:rPr lang="en-US" sz="5400" b="1" spc="300" dirty="0" smtClean="0">
                <a:ln w="11430" cmpd="sng">
                  <a:solidFill>
                    <a:srgbClr val="073E87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1B6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31B6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31B6FD">
                      <a:satMod val="220000"/>
                      <a:alpha val="35000"/>
                    </a:srgbClr>
                  </a:glow>
                </a:effectLst>
                <a:latin typeface="Sassoon Primary"/>
              </a:rPr>
              <a:t>100</a:t>
            </a:r>
            <a:endParaRPr lang="en-US" sz="5400" b="1" spc="300" dirty="0">
              <a:ln w="11430" cmpd="sng">
                <a:solidFill>
                  <a:srgbClr val="073E87"/>
                </a:solidFill>
                <a:prstDash val="solid"/>
                <a:miter lim="800000"/>
              </a:ln>
              <a:gradFill>
                <a:gsLst>
                  <a:gs pos="10000">
                    <a:srgbClr val="31B6FD">
                      <a:tint val="83000"/>
                      <a:shade val="100000"/>
                      <a:satMod val="200000"/>
                    </a:srgbClr>
                  </a:gs>
                  <a:gs pos="75000">
                    <a:srgbClr val="31B6F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31B6FD">
                    <a:satMod val="220000"/>
                    <a:alpha val="35000"/>
                  </a:srgbClr>
                </a:glow>
              </a:effectLst>
              <a:latin typeface="Sassoon Primary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772294"/>
              </p:ext>
            </p:extLst>
          </p:nvPr>
        </p:nvGraphicFramePr>
        <p:xfrm>
          <a:off x="1415988" y="2132856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Addition 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Subtraction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97 + 3 = 100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 + 97 =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97 =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</a:t>
                      </a:r>
                      <a:r>
                        <a:rPr lang="en-GB" baseline="0" dirty="0" smtClean="0"/>
                        <a:t> 3 = 97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84 + 16 =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 + 84 = 100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84 = 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16 = 84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78 + 22 =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22 + 78 = 100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78 = 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22 = 78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63 + 37 =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37</a:t>
                      </a:r>
                      <a:r>
                        <a:rPr lang="en-GB" baseline="0" dirty="0" smtClean="0"/>
                        <a:t> + 63 = 100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63 = 37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37 = 63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59 + 41 =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r>
                        <a:rPr lang="en-GB" baseline="0" dirty="0" smtClean="0"/>
                        <a:t>1 + 59 =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59 =</a:t>
                      </a:r>
                      <a:r>
                        <a:rPr lang="en-GB" baseline="0" dirty="0" smtClean="0"/>
                        <a:t> 41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59</a:t>
                      </a:r>
                      <a:r>
                        <a:rPr lang="en-GB" baseline="0" dirty="0" smtClean="0"/>
                        <a:t> = 41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43</a:t>
                      </a:r>
                      <a:r>
                        <a:rPr lang="en-GB" baseline="0" dirty="0" smtClean="0"/>
                        <a:t> + 57 =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57 + 43 =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43 = 57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57 = 43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36</a:t>
                      </a:r>
                      <a:r>
                        <a:rPr lang="en-GB" baseline="0" dirty="0" smtClean="0"/>
                        <a:t> + 64 =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64 +</a:t>
                      </a:r>
                      <a:r>
                        <a:rPr lang="en-GB" baseline="0" dirty="0" smtClean="0"/>
                        <a:t> 36 = 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36 =</a:t>
                      </a:r>
                      <a:r>
                        <a:rPr lang="en-GB" baseline="0" dirty="0" smtClean="0"/>
                        <a:t> 64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</a:t>
                      </a:r>
                      <a:r>
                        <a:rPr lang="en-GB" baseline="0" dirty="0" smtClean="0"/>
                        <a:t> 64 = 36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28 +</a:t>
                      </a:r>
                      <a:r>
                        <a:rPr lang="en-GB" baseline="0" dirty="0" smtClean="0"/>
                        <a:t> 72 =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72 + 28 = 100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28 = 72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72 = 28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11 + 89 =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89 + 11 =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11 = 89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89 = 11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 + 98 =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98 + 2 = 100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– 2 = 98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100 – 98 = 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49345" y="1412776"/>
            <a:ext cx="8629285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Here are some examples of number bonds to 100. Can you think of any more?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14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88640"/>
            <a:ext cx="8424936" cy="63367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Render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60648"/>
            <a:ext cx="2952328" cy="1114086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8001" t="40004" r="989" b="42660"/>
          <a:stretch>
            <a:fillRect/>
          </a:stretch>
        </p:blipFill>
        <p:spPr bwMode="auto">
          <a:xfrm>
            <a:off x="1259632" y="1340768"/>
            <a:ext cx="6552728" cy="936104"/>
          </a:xfrm>
          <a:prstGeom prst="rect">
            <a:avLst/>
          </a:prstGeom>
          <a:ln w="38100" cap="sq">
            <a:solidFill>
              <a:srgbClr val="3820E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971600" y="2492897"/>
            <a:ext cx="5112567" cy="1807540"/>
            <a:chOff x="683568" y="2852936"/>
            <a:chExt cx="6797137" cy="2663343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6489" t="23487" r="9503" b="29841"/>
            <a:stretch>
              <a:fillRect/>
            </a:stretch>
          </p:blipFill>
          <p:spPr bwMode="auto">
            <a:xfrm>
              <a:off x="683568" y="2852936"/>
              <a:ext cx="3960440" cy="1873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Plus 6"/>
            <p:cNvSpPr/>
            <p:nvPr/>
          </p:nvSpPr>
          <p:spPr>
            <a:xfrm>
              <a:off x="2699792" y="3140968"/>
              <a:ext cx="1152128" cy="1224136"/>
            </a:xfrm>
            <a:prstGeom prst="mathPlus">
              <a:avLst/>
            </a:prstGeom>
            <a:solidFill>
              <a:srgbClr val="3820EC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Equal 7"/>
            <p:cNvSpPr/>
            <p:nvPr/>
          </p:nvSpPr>
          <p:spPr>
            <a:xfrm>
              <a:off x="4788024" y="3429000"/>
              <a:ext cx="1152128" cy="936104"/>
            </a:xfrm>
            <a:prstGeom prst="mathEqual">
              <a:avLst/>
            </a:prstGeom>
            <a:solidFill>
              <a:srgbClr val="3820EC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55901" y="4654635"/>
              <a:ext cx="3070960" cy="861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smtClean="0">
                  <a:solidFill>
                    <a:srgbClr val="3820EC"/>
                  </a:solidFill>
                  <a:latin typeface="Sassoon Primary" pitchFamily="2" charset="0"/>
                </a:rPr>
                <a:t>23+10=33</a:t>
              </a:r>
              <a:endParaRPr lang="en-GB" sz="3200" b="1" dirty="0">
                <a:solidFill>
                  <a:srgbClr val="3820EC"/>
                </a:solidFill>
                <a:latin typeface="Sassoon Primary" pitchFamily="2" charset="0"/>
              </a:endParaRPr>
            </a:p>
          </p:txBody>
        </p:sp>
        <p:pic>
          <p:nvPicPr>
            <p:cNvPr id="6150" name="Picture 6" descr="Rendered Imag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68144" y="3501008"/>
              <a:ext cx="1612561" cy="1030983"/>
            </a:xfrm>
            <a:prstGeom prst="rect">
              <a:avLst/>
            </a:prstGeom>
            <a:noFill/>
          </p:spPr>
        </p:pic>
      </p:grp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 l="6748" t="15014" r="12033" b="26829"/>
          <a:stretch>
            <a:fillRect/>
          </a:stretch>
        </p:blipFill>
        <p:spPr bwMode="auto">
          <a:xfrm>
            <a:off x="1115616" y="4437112"/>
            <a:ext cx="3024336" cy="146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Plus 12"/>
          <p:cNvSpPr/>
          <p:nvPr/>
        </p:nvSpPr>
        <p:spPr>
          <a:xfrm>
            <a:off x="2123728" y="4725144"/>
            <a:ext cx="866590" cy="830788"/>
          </a:xfrm>
          <a:prstGeom prst="mathPlus">
            <a:avLst/>
          </a:prstGeom>
          <a:solidFill>
            <a:srgbClr val="3820E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qual 13"/>
          <p:cNvSpPr/>
          <p:nvPr/>
        </p:nvSpPr>
        <p:spPr>
          <a:xfrm>
            <a:off x="4211960" y="4869160"/>
            <a:ext cx="866590" cy="635309"/>
          </a:xfrm>
          <a:prstGeom prst="mathEqual">
            <a:avLst/>
          </a:prstGeom>
          <a:solidFill>
            <a:srgbClr val="3820E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153" name="Picture 9" descr="Rendered Im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4869160"/>
            <a:ext cx="1143000" cy="74295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402089" y="5875277"/>
            <a:ext cx="2239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3820EC"/>
                </a:solidFill>
                <a:latin typeface="Sassoon Primary" pitchFamily="2" charset="0"/>
              </a:rPr>
              <a:t>23+24=47</a:t>
            </a:r>
            <a:endParaRPr lang="en-GB" sz="3200" b="1" dirty="0">
              <a:solidFill>
                <a:srgbClr val="3820EC"/>
              </a:solidFill>
              <a:latin typeface="Sassoon Primar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657" y="357993"/>
            <a:ext cx="8424936" cy="42951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122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t="21117" r="71272"/>
          <a:stretch>
            <a:fillRect/>
          </a:stretch>
        </p:blipFill>
        <p:spPr bwMode="auto">
          <a:xfrm>
            <a:off x="3391076" y="1552665"/>
            <a:ext cx="562391" cy="552847"/>
          </a:xfrm>
          <a:prstGeom prst="rect">
            <a:avLst/>
          </a:prstGeom>
          <a:noFill/>
        </p:spPr>
      </p:pic>
      <p:pic>
        <p:nvPicPr>
          <p:cNvPr id="30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30240" r="44057" b="23979"/>
          <a:stretch>
            <a:fillRect/>
          </a:stretch>
        </p:blipFill>
        <p:spPr bwMode="auto">
          <a:xfrm>
            <a:off x="2216420" y="1556792"/>
            <a:ext cx="440048" cy="465934"/>
          </a:xfrm>
          <a:prstGeom prst="rect">
            <a:avLst/>
          </a:prstGeom>
          <a:noFill/>
        </p:spPr>
      </p:pic>
      <p:pic>
        <p:nvPicPr>
          <p:cNvPr id="31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55943" t="21117" r="22889" b="7085"/>
          <a:stretch>
            <a:fillRect/>
          </a:stretch>
        </p:blipFill>
        <p:spPr bwMode="auto">
          <a:xfrm>
            <a:off x="1043608" y="1484784"/>
            <a:ext cx="457462" cy="555490"/>
          </a:xfrm>
          <a:prstGeom prst="rect">
            <a:avLst/>
          </a:prstGeom>
          <a:noFill/>
        </p:spPr>
      </p:pic>
      <p:pic>
        <p:nvPicPr>
          <p:cNvPr id="32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77111" t="25340"/>
          <a:stretch>
            <a:fillRect/>
          </a:stretch>
        </p:blipFill>
        <p:spPr bwMode="auto">
          <a:xfrm>
            <a:off x="1661090" y="1470358"/>
            <a:ext cx="504056" cy="588598"/>
          </a:xfrm>
          <a:prstGeom prst="rect">
            <a:avLst/>
          </a:prstGeom>
          <a:noFill/>
        </p:spPr>
      </p:pic>
      <p:pic>
        <p:nvPicPr>
          <p:cNvPr id="33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55943" t="21117" r="22889" b="7085"/>
          <a:stretch>
            <a:fillRect/>
          </a:stretch>
        </p:blipFill>
        <p:spPr bwMode="auto">
          <a:xfrm>
            <a:off x="2843808" y="1556792"/>
            <a:ext cx="457462" cy="555490"/>
          </a:xfrm>
          <a:prstGeom prst="rect">
            <a:avLst/>
          </a:prstGeom>
          <a:noFill/>
        </p:spPr>
      </p:pic>
      <p:pic>
        <p:nvPicPr>
          <p:cNvPr id="34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77111" t="25340"/>
          <a:stretch>
            <a:fillRect/>
          </a:stretch>
        </p:blipFill>
        <p:spPr bwMode="auto">
          <a:xfrm>
            <a:off x="4521641" y="1609775"/>
            <a:ext cx="504056" cy="588598"/>
          </a:xfrm>
          <a:prstGeom prst="rect">
            <a:avLst/>
          </a:prstGeom>
          <a:noFill/>
        </p:spPr>
      </p:pic>
      <p:pic>
        <p:nvPicPr>
          <p:cNvPr id="35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30240" r="44057" b="23979"/>
          <a:stretch>
            <a:fillRect/>
          </a:stretch>
        </p:blipFill>
        <p:spPr bwMode="auto">
          <a:xfrm>
            <a:off x="6670104" y="1698188"/>
            <a:ext cx="440048" cy="465934"/>
          </a:xfrm>
          <a:prstGeom prst="rect">
            <a:avLst/>
          </a:prstGeom>
          <a:noFill/>
        </p:spPr>
      </p:pic>
      <p:pic>
        <p:nvPicPr>
          <p:cNvPr id="36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55943" t="21117" r="22889" b="7085"/>
          <a:stretch>
            <a:fillRect/>
          </a:stretch>
        </p:blipFill>
        <p:spPr bwMode="auto">
          <a:xfrm>
            <a:off x="5220072" y="1609775"/>
            <a:ext cx="432048" cy="524630"/>
          </a:xfrm>
          <a:prstGeom prst="rect">
            <a:avLst/>
          </a:prstGeom>
          <a:noFill/>
        </p:spPr>
      </p:pic>
      <p:pic>
        <p:nvPicPr>
          <p:cNvPr id="37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55943" t="21117" r="22889" b="7085"/>
          <a:stretch>
            <a:fillRect/>
          </a:stretch>
        </p:blipFill>
        <p:spPr bwMode="auto">
          <a:xfrm>
            <a:off x="4037581" y="1550022"/>
            <a:ext cx="457462" cy="555490"/>
          </a:xfrm>
          <a:prstGeom prst="rect">
            <a:avLst/>
          </a:prstGeom>
          <a:noFill/>
        </p:spPr>
      </p:pic>
      <p:pic>
        <p:nvPicPr>
          <p:cNvPr id="38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t="21117" r="71272"/>
          <a:stretch>
            <a:fillRect/>
          </a:stretch>
        </p:blipFill>
        <p:spPr bwMode="auto">
          <a:xfrm>
            <a:off x="5724128" y="1631634"/>
            <a:ext cx="562391" cy="552847"/>
          </a:xfrm>
          <a:prstGeom prst="rect">
            <a:avLst/>
          </a:prstGeom>
          <a:noFill/>
        </p:spPr>
      </p:pic>
      <p:sp>
        <p:nvSpPr>
          <p:cNvPr id="39" name="Rectangle 38"/>
          <p:cNvSpPr/>
          <p:nvPr/>
        </p:nvSpPr>
        <p:spPr>
          <a:xfrm>
            <a:off x="5940152" y="1340768"/>
            <a:ext cx="144016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6588224" y="2348880"/>
            <a:ext cx="144016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3851920" y="2348880"/>
            <a:ext cx="144016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1043608" y="2204864"/>
            <a:ext cx="216024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5940152" y="1268760"/>
            <a:ext cx="144016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3635896" y="2204864"/>
            <a:ext cx="288032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77111" t="25340"/>
          <a:stretch>
            <a:fillRect/>
          </a:stretch>
        </p:blipFill>
        <p:spPr bwMode="auto">
          <a:xfrm>
            <a:off x="975420" y="3062693"/>
            <a:ext cx="504056" cy="588598"/>
          </a:xfrm>
          <a:prstGeom prst="rect">
            <a:avLst/>
          </a:prstGeom>
          <a:noFill/>
        </p:spPr>
      </p:pic>
      <p:pic>
        <p:nvPicPr>
          <p:cNvPr id="46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30240" r="44057" b="23979"/>
          <a:stretch>
            <a:fillRect/>
          </a:stretch>
        </p:blipFill>
        <p:spPr bwMode="auto">
          <a:xfrm>
            <a:off x="1611672" y="3185357"/>
            <a:ext cx="440048" cy="465934"/>
          </a:xfrm>
          <a:prstGeom prst="rect">
            <a:avLst/>
          </a:prstGeom>
          <a:noFill/>
        </p:spPr>
      </p:pic>
      <p:pic>
        <p:nvPicPr>
          <p:cNvPr id="47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55943" t="21117" r="22889" b="7085"/>
          <a:stretch>
            <a:fillRect/>
          </a:stretch>
        </p:blipFill>
        <p:spPr bwMode="auto">
          <a:xfrm>
            <a:off x="2831101" y="3062693"/>
            <a:ext cx="457462" cy="555490"/>
          </a:xfrm>
          <a:prstGeom prst="rect">
            <a:avLst/>
          </a:prstGeom>
          <a:noFill/>
        </p:spPr>
      </p:pic>
      <p:pic>
        <p:nvPicPr>
          <p:cNvPr id="48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t="21117" r="71272"/>
          <a:stretch>
            <a:fillRect/>
          </a:stretch>
        </p:blipFill>
        <p:spPr bwMode="auto">
          <a:xfrm>
            <a:off x="2203819" y="3098444"/>
            <a:ext cx="562391" cy="552847"/>
          </a:xfrm>
          <a:prstGeom prst="rect">
            <a:avLst/>
          </a:prstGeom>
          <a:noFill/>
        </p:spPr>
      </p:pic>
      <p:pic>
        <p:nvPicPr>
          <p:cNvPr id="50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77111" t="25340"/>
          <a:stretch>
            <a:fillRect/>
          </a:stretch>
        </p:blipFill>
        <p:spPr bwMode="auto">
          <a:xfrm>
            <a:off x="3362157" y="2993700"/>
            <a:ext cx="504056" cy="588598"/>
          </a:xfrm>
          <a:prstGeom prst="rect">
            <a:avLst/>
          </a:prstGeom>
          <a:noFill/>
        </p:spPr>
      </p:pic>
      <p:pic>
        <p:nvPicPr>
          <p:cNvPr id="51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30240" r="44057" b="23979"/>
          <a:stretch>
            <a:fillRect/>
          </a:stretch>
        </p:blipFill>
        <p:spPr bwMode="auto">
          <a:xfrm>
            <a:off x="3953467" y="3116364"/>
            <a:ext cx="440048" cy="465934"/>
          </a:xfrm>
          <a:prstGeom prst="rect">
            <a:avLst/>
          </a:prstGeom>
          <a:noFill/>
        </p:spPr>
      </p:pic>
      <p:pic>
        <p:nvPicPr>
          <p:cNvPr id="52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55943" t="21117" r="22889" b="7085"/>
          <a:stretch>
            <a:fillRect/>
          </a:stretch>
        </p:blipFill>
        <p:spPr bwMode="auto">
          <a:xfrm>
            <a:off x="5148064" y="2970855"/>
            <a:ext cx="457462" cy="555490"/>
          </a:xfrm>
          <a:prstGeom prst="rect">
            <a:avLst/>
          </a:prstGeom>
          <a:noFill/>
        </p:spPr>
      </p:pic>
      <p:pic>
        <p:nvPicPr>
          <p:cNvPr id="53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t="21117" r="71272"/>
          <a:stretch>
            <a:fillRect/>
          </a:stretch>
        </p:blipFill>
        <p:spPr bwMode="auto">
          <a:xfrm>
            <a:off x="4444125" y="3011575"/>
            <a:ext cx="562391" cy="552847"/>
          </a:xfrm>
          <a:prstGeom prst="rect">
            <a:avLst/>
          </a:prstGeom>
          <a:noFill/>
        </p:spPr>
      </p:pic>
      <p:pic>
        <p:nvPicPr>
          <p:cNvPr id="59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77111" t="25340"/>
          <a:stretch>
            <a:fillRect/>
          </a:stretch>
        </p:blipFill>
        <p:spPr bwMode="auto">
          <a:xfrm>
            <a:off x="5678092" y="2970855"/>
            <a:ext cx="504056" cy="588598"/>
          </a:xfrm>
          <a:prstGeom prst="rect">
            <a:avLst/>
          </a:prstGeom>
          <a:noFill/>
        </p:spPr>
      </p:pic>
      <p:pic>
        <p:nvPicPr>
          <p:cNvPr id="60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30240" r="44057" b="23979"/>
          <a:stretch>
            <a:fillRect/>
          </a:stretch>
        </p:blipFill>
        <p:spPr bwMode="auto">
          <a:xfrm>
            <a:off x="6609638" y="3060411"/>
            <a:ext cx="440048" cy="465934"/>
          </a:xfrm>
          <a:prstGeom prst="rect">
            <a:avLst/>
          </a:prstGeom>
          <a:noFill/>
        </p:spPr>
      </p:pic>
      <p:sp>
        <p:nvSpPr>
          <p:cNvPr id="67" name="Rectangle 66"/>
          <p:cNvSpPr/>
          <p:nvPr/>
        </p:nvSpPr>
        <p:spPr>
          <a:xfrm>
            <a:off x="4067944" y="1484784"/>
            <a:ext cx="288032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4644008" y="2492896"/>
            <a:ext cx="288032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539552" y="2348880"/>
            <a:ext cx="288032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2411760" y="2348880"/>
            <a:ext cx="288032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6228184" y="4797152"/>
            <a:ext cx="216024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5148064" y="4725144"/>
            <a:ext cx="144016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393751" y="764704"/>
            <a:ext cx="620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Adding 1 more within 10 and then 20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99382" y="2047525"/>
            <a:ext cx="6425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1 2 3 4 5 6 7 8 9  10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99382" y="2780928"/>
            <a:ext cx="624091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-621087" y="3729806"/>
            <a:ext cx="92340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11 12 13 14 15 16 17 18 19  </a:t>
            </a:r>
            <a:r>
              <a:rPr lang="en-US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0387" y="5085184"/>
            <a:ext cx="1441406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u="sng" dirty="0" smtClean="0"/>
              <a:t>Vocabulary</a:t>
            </a:r>
          </a:p>
          <a:p>
            <a:endParaRPr lang="en-GB" dirty="0"/>
          </a:p>
          <a:p>
            <a:r>
              <a:rPr lang="en-GB" dirty="0" smtClean="0"/>
              <a:t>More </a:t>
            </a:r>
            <a:endParaRPr lang="en-GB" dirty="0"/>
          </a:p>
        </p:txBody>
      </p:sp>
      <p:sp>
        <p:nvSpPr>
          <p:cNvPr id="9" name="Cloud Callout 8"/>
          <p:cNvSpPr/>
          <p:nvPr/>
        </p:nvSpPr>
        <p:spPr>
          <a:xfrm>
            <a:off x="3809116" y="4896504"/>
            <a:ext cx="3528392" cy="1512168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Problem:</a:t>
            </a:r>
          </a:p>
          <a:p>
            <a:pPr algn="ctr"/>
            <a:r>
              <a:rPr lang="en-GB" dirty="0" smtClean="0"/>
              <a:t>What is one more than 7?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522567" y="422278"/>
            <a:ext cx="5532285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assoon Primary"/>
              </a:rPr>
              <a:t>Adding 1 more</a:t>
            </a:r>
            <a:endParaRPr lang="en-US" sz="5400" b="1" cap="none" spc="300" dirty="0">
              <a:ln w="11430" cmpd="sng">
                <a:solidFill>
                  <a:schemeClr val="bg2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assoon Prima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88640"/>
            <a:ext cx="8424936" cy="63367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8" name="Picture 4" descr="Render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43641" cy="1006600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 l="29932" t="30058" r="32598" b="16414"/>
          <a:stretch>
            <a:fillRect/>
          </a:stretch>
        </p:blipFill>
        <p:spPr bwMode="auto">
          <a:xfrm rot="5400000">
            <a:off x="3590291" y="1754517"/>
            <a:ext cx="739282" cy="7920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597472" y="1328851"/>
            <a:ext cx="2952328" cy="1584176"/>
            <a:chOff x="683568" y="2852936"/>
            <a:chExt cx="2952328" cy="1584176"/>
          </a:xfrm>
        </p:grpSpPr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21489" t="16820" r="3503" b="16506"/>
            <a:stretch>
              <a:fillRect/>
            </a:stretch>
          </p:blipFill>
          <p:spPr bwMode="auto">
            <a:xfrm>
              <a:off x="683568" y="2852936"/>
              <a:ext cx="2376264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Plus 6"/>
            <p:cNvSpPr/>
            <p:nvPr/>
          </p:nvSpPr>
          <p:spPr>
            <a:xfrm>
              <a:off x="1547664" y="3212976"/>
              <a:ext cx="866590" cy="830788"/>
            </a:xfrm>
            <a:prstGeom prst="mathPlus">
              <a:avLst/>
            </a:prstGeom>
            <a:solidFill>
              <a:srgbClr val="3820EC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Equal 7"/>
            <p:cNvSpPr/>
            <p:nvPr/>
          </p:nvSpPr>
          <p:spPr>
            <a:xfrm>
              <a:off x="3059832" y="3429000"/>
              <a:ext cx="576064" cy="491293"/>
            </a:xfrm>
            <a:prstGeom prst="mathEqual">
              <a:avLst/>
            </a:prstGeom>
            <a:solidFill>
              <a:srgbClr val="3820EC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67544" y="299695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3820EC"/>
                </a:solidFill>
                <a:latin typeface="Sassoon Primary" pitchFamily="2" charset="0"/>
              </a:rPr>
              <a:t>70p+30p=£1.00</a:t>
            </a:r>
            <a:endParaRPr lang="en-GB" sz="3200" b="1" dirty="0">
              <a:solidFill>
                <a:srgbClr val="3820EC"/>
              </a:solidFill>
              <a:latin typeface="Sassoon Primary" pitchFamily="2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 l="8793" t="2931" b="15005"/>
          <a:stretch>
            <a:fillRect/>
          </a:stretch>
        </p:blipFill>
        <p:spPr bwMode="auto">
          <a:xfrm>
            <a:off x="453456" y="3665652"/>
            <a:ext cx="2664296" cy="179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Plus 11"/>
          <p:cNvSpPr/>
          <p:nvPr/>
        </p:nvSpPr>
        <p:spPr>
          <a:xfrm>
            <a:off x="1331640" y="4077072"/>
            <a:ext cx="866590" cy="830788"/>
          </a:xfrm>
          <a:prstGeom prst="mathPlus">
            <a:avLst/>
          </a:prstGeom>
          <a:solidFill>
            <a:srgbClr val="3820E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qual 12"/>
          <p:cNvSpPr/>
          <p:nvPr/>
        </p:nvSpPr>
        <p:spPr>
          <a:xfrm>
            <a:off x="3059832" y="4365104"/>
            <a:ext cx="576064" cy="491293"/>
          </a:xfrm>
          <a:prstGeom prst="mathEqual">
            <a:avLst/>
          </a:prstGeom>
          <a:solidFill>
            <a:srgbClr val="3820E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 l="29932" t="30058" r="32598" b="16414"/>
          <a:stretch>
            <a:fillRect/>
          </a:stretch>
        </p:blipFill>
        <p:spPr bwMode="auto">
          <a:xfrm rot="5400000">
            <a:off x="3662299" y="4194685"/>
            <a:ext cx="739282" cy="7920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61551" y="5463555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3820EC"/>
                </a:solidFill>
                <a:latin typeface="Sassoon Primary" pitchFamily="2" charset="0"/>
              </a:rPr>
              <a:t>90p+10p=£1.00</a:t>
            </a:r>
            <a:endParaRPr lang="en-GB" sz="3200" b="1" dirty="0">
              <a:solidFill>
                <a:srgbClr val="3820EC"/>
              </a:solidFill>
              <a:latin typeface="Sassoon Primary" pitchFamily="2" charset="0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/>
          <a:srcRect l="7488" t="15486" r="6503" b="23174"/>
          <a:stretch>
            <a:fillRect/>
          </a:stretch>
        </p:blipFill>
        <p:spPr bwMode="auto">
          <a:xfrm>
            <a:off x="4550233" y="1389739"/>
            <a:ext cx="269247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Plus 16"/>
          <p:cNvSpPr/>
          <p:nvPr/>
        </p:nvSpPr>
        <p:spPr>
          <a:xfrm>
            <a:off x="5508104" y="1844824"/>
            <a:ext cx="866590" cy="830788"/>
          </a:xfrm>
          <a:prstGeom prst="mathPlus">
            <a:avLst/>
          </a:prstGeom>
          <a:solidFill>
            <a:srgbClr val="3820E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Equal 17"/>
          <p:cNvSpPr/>
          <p:nvPr/>
        </p:nvSpPr>
        <p:spPr>
          <a:xfrm>
            <a:off x="7239501" y="1914819"/>
            <a:ext cx="576064" cy="491293"/>
          </a:xfrm>
          <a:prstGeom prst="mathEqual">
            <a:avLst/>
          </a:prstGeom>
          <a:solidFill>
            <a:srgbClr val="3820E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 l="29932" t="30058" r="32598" b="16414"/>
          <a:stretch>
            <a:fillRect/>
          </a:stretch>
        </p:blipFill>
        <p:spPr bwMode="auto">
          <a:xfrm rot="5400000">
            <a:off x="7873165" y="1736056"/>
            <a:ext cx="739282" cy="7920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4499992" y="2852936"/>
            <a:ext cx="3346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3820EC"/>
                </a:solidFill>
                <a:latin typeface="Sassoon Primary" pitchFamily="2" charset="0"/>
              </a:rPr>
              <a:t>40p+60p=£1.00</a:t>
            </a:r>
            <a:endParaRPr lang="en-GB" sz="3200" b="1" dirty="0">
              <a:solidFill>
                <a:srgbClr val="3820EC"/>
              </a:solidFill>
              <a:latin typeface="Sassoon Primary" pitchFamily="2" charset="0"/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/>
          <a:srcRect l="6744" r="14581" b="28068"/>
          <a:stretch>
            <a:fillRect/>
          </a:stretch>
        </p:blipFill>
        <p:spPr bwMode="auto">
          <a:xfrm>
            <a:off x="4788024" y="3573016"/>
            <a:ext cx="25202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Plus 21"/>
          <p:cNvSpPr/>
          <p:nvPr/>
        </p:nvSpPr>
        <p:spPr>
          <a:xfrm>
            <a:off x="5724128" y="4005064"/>
            <a:ext cx="866590" cy="830788"/>
          </a:xfrm>
          <a:prstGeom prst="mathPlus">
            <a:avLst/>
          </a:prstGeom>
          <a:solidFill>
            <a:srgbClr val="3820E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Equal 22"/>
          <p:cNvSpPr/>
          <p:nvPr/>
        </p:nvSpPr>
        <p:spPr>
          <a:xfrm>
            <a:off x="7308304" y="4221088"/>
            <a:ext cx="576064" cy="491293"/>
          </a:xfrm>
          <a:prstGeom prst="mathEqual">
            <a:avLst/>
          </a:prstGeom>
          <a:solidFill>
            <a:srgbClr val="3820E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 cstate="print"/>
          <a:srcRect l="29932" t="30058" r="32598" b="16414"/>
          <a:stretch>
            <a:fillRect/>
          </a:stretch>
        </p:blipFill>
        <p:spPr bwMode="auto">
          <a:xfrm rot="5400000">
            <a:off x="7910771" y="3978661"/>
            <a:ext cx="739282" cy="7920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4410783" y="5463554"/>
            <a:ext cx="3274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3820EC"/>
                </a:solidFill>
                <a:latin typeface="Sassoon Primary" pitchFamily="2" charset="0"/>
              </a:rPr>
              <a:t>80p+20p=£1.00</a:t>
            </a:r>
            <a:endParaRPr lang="en-GB" sz="3200" b="1" dirty="0">
              <a:solidFill>
                <a:srgbClr val="3820EC"/>
              </a:solidFill>
              <a:latin typeface="Sassoon Primary" pitchFamily="2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88640"/>
            <a:ext cx="8424936" cy="63367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2" descr="Render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55572" cy="1008112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 l="18946" t="3486" b="11106"/>
          <a:stretch>
            <a:fillRect/>
          </a:stretch>
        </p:blipFill>
        <p:spPr bwMode="auto">
          <a:xfrm>
            <a:off x="683568" y="1412776"/>
            <a:ext cx="2376264" cy="173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qual 8"/>
          <p:cNvSpPr/>
          <p:nvPr/>
        </p:nvSpPr>
        <p:spPr>
          <a:xfrm>
            <a:off x="3023828" y="1977389"/>
            <a:ext cx="576064" cy="491293"/>
          </a:xfrm>
          <a:prstGeom prst="mathEqual">
            <a:avLst/>
          </a:prstGeom>
          <a:solidFill>
            <a:srgbClr val="3820E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524" y="3133829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3820EC"/>
                </a:solidFill>
                <a:latin typeface="Sassoon Primary" pitchFamily="2" charset="0"/>
              </a:rPr>
              <a:t>75p+25p=£1.00</a:t>
            </a:r>
            <a:endParaRPr lang="en-GB" sz="3200" b="1" dirty="0">
              <a:solidFill>
                <a:srgbClr val="3820EC"/>
              </a:solidFill>
              <a:latin typeface="Sassoon Primary" pitchFamily="2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l="29932" t="30058" r="32598" b="16414"/>
          <a:stretch>
            <a:fillRect/>
          </a:stretch>
        </p:blipFill>
        <p:spPr bwMode="auto">
          <a:xfrm rot="5400000">
            <a:off x="3590291" y="1818421"/>
            <a:ext cx="739282" cy="7920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 l="27403" t="10961" r="24678" b="8658"/>
          <a:stretch>
            <a:fillRect/>
          </a:stretch>
        </p:blipFill>
        <p:spPr bwMode="auto">
          <a:xfrm>
            <a:off x="647564" y="3745741"/>
            <a:ext cx="24482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 l="29932" t="30058" r="32598" b="16414"/>
          <a:stretch>
            <a:fillRect/>
          </a:stretch>
        </p:blipFill>
        <p:spPr bwMode="auto">
          <a:xfrm rot="5400000">
            <a:off x="3734307" y="4554725"/>
            <a:ext cx="739282" cy="7920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95536" y="5939723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3820EC"/>
                </a:solidFill>
                <a:latin typeface="Sassoon Primary" pitchFamily="2" charset="0"/>
              </a:rPr>
              <a:t>95p+5p=£1.00</a:t>
            </a:r>
            <a:endParaRPr lang="en-GB" sz="3200" b="1" dirty="0">
              <a:solidFill>
                <a:srgbClr val="3820EC"/>
              </a:solidFill>
              <a:latin typeface="Sassoon Primary" pitchFamily="2" charset="0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 l="21489" t="22154" r="26505"/>
          <a:stretch>
            <a:fillRect/>
          </a:stretch>
        </p:blipFill>
        <p:spPr bwMode="auto">
          <a:xfrm>
            <a:off x="4824028" y="1295381"/>
            <a:ext cx="2448272" cy="178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/>
          <a:srcRect l="29932" t="30058" r="32598" b="16414"/>
          <a:stretch>
            <a:fillRect/>
          </a:stretch>
        </p:blipFill>
        <p:spPr bwMode="auto">
          <a:xfrm rot="5400000">
            <a:off x="7838763" y="1890429"/>
            <a:ext cx="739282" cy="7920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Plus 21"/>
          <p:cNvSpPr/>
          <p:nvPr/>
        </p:nvSpPr>
        <p:spPr>
          <a:xfrm>
            <a:off x="5724128" y="1916832"/>
            <a:ext cx="648072" cy="686772"/>
          </a:xfrm>
          <a:prstGeom prst="mathPlus">
            <a:avLst/>
          </a:prstGeom>
          <a:solidFill>
            <a:srgbClr val="3820E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/>
          <a:srcRect l="26496" r="20498"/>
          <a:stretch>
            <a:fillRect/>
          </a:stretch>
        </p:blipFill>
        <p:spPr bwMode="auto">
          <a:xfrm>
            <a:off x="5004048" y="3573016"/>
            <a:ext cx="2448272" cy="254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4716016" y="6032379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3820EC"/>
                </a:solidFill>
                <a:latin typeface="Sassoon Primary" pitchFamily="2" charset="0"/>
              </a:rPr>
              <a:t>94p+6p=£1.00</a:t>
            </a:r>
            <a:endParaRPr lang="en-GB" sz="3200" b="1" dirty="0">
              <a:solidFill>
                <a:srgbClr val="3820EC"/>
              </a:solidFill>
              <a:latin typeface="Sassoon Primary" pitchFamily="2" charset="0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 cstate="print"/>
          <a:srcRect l="29932" t="30058" r="32598" b="16414"/>
          <a:stretch>
            <a:fillRect/>
          </a:stretch>
        </p:blipFill>
        <p:spPr bwMode="auto">
          <a:xfrm rot="5400000">
            <a:off x="7982779" y="4410709"/>
            <a:ext cx="739282" cy="7920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8" name="Plus 27"/>
          <p:cNvSpPr/>
          <p:nvPr/>
        </p:nvSpPr>
        <p:spPr>
          <a:xfrm>
            <a:off x="5940152" y="4509120"/>
            <a:ext cx="648072" cy="686772"/>
          </a:xfrm>
          <a:prstGeom prst="mathPlus">
            <a:avLst/>
          </a:prstGeom>
          <a:solidFill>
            <a:srgbClr val="3820E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Plus 28"/>
          <p:cNvSpPr/>
          <p:nvPr/>
        </p:nvSpPr>
        <p:spPr>
          <a:xfrm>
            <a:off x="1619672" y="4581128"/>
            <a:ext cx="648072" cy="686772"/>
          </a:xfrm>
          <a:prstGeom prst="mathPlus">
            <a:avLst/>
          </a:prstGeom>
          <a:solidFill>
            <a:srgbClr val="3820E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Plus 29"/>
          <p:cNvSpPr/>
          <p:nvPr/>
        </p:nvSpPr>
        <p:spPr>
          <a:xfrm>
            <a:off x="1547664" y="1916832"/>
            <a:ext cx="648072" cy="686772"/>
          </a:xfrm>
          <a:prstGeom prst="mathPlus">
            <a:avLst/>
          </a:prstGeom>
          <a:solidFill>
            <a:srgbClr val="3820E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Equal 30"/>
          <p:cNvSpPr/>
          <p:nvPr/>
        </p:nvSpPr>
        <p:spPr>
          <a:xfrm>
            <a:off x="7380312" y="4581128"/>
            <a:ext cx="576064" cy="491293"/>
          </a:xfrm>
          <a:prstGeom prst="mathEqual">
            <a:avLst/>
          </a:prstGeom>
          <a:solidFill>
            <a:srgbClr val="3820E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Equal 31"/>
          <p:cNvSpPr/>
          <p:nvPr/>
        </p:nvSpPr>
        <p:spPr>
          <a:xfrm>
            <a:off x="3059832" y="4725144"/>
            <a:ext cx="576064" cy="491293"/>
          </a:xfrm>
          <a:prstGeom prst="mathEqual">
            <a:avLst/>
          </a:prstGeom>
          <a:solidFill>
            <a:srgbClr val="3820E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Equal 32"/>
          <p:cNvSpPr/>
          <p:nvPr/>
        </p:nvSpPr>
        <p:spPr>
          <a:xfrm>
            <a:off x="7236296" y="1988840"/>
            <a:ext cx="576064" cy="491293"/>
          </a:xfrm>
          <a:prstGeom prst="mathEqual">
            <a:avLst/>
          </a:prstGeom>
          <a:solidFill>
            <a:srgbClr val="3820E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45608" y="2998306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3820EC"/>
                </a:solidFill>
                <a:latin typeface="Sassoon Primary" pitchFamily="2" charset="0"/>
              </a:rPr>
              <a:t>72p+28p=£1.00</a:t>
            </a:r>
            <a:endParaRPr lang="en-GB" sz="3200" b="1" dirty="0">
              <a:solidFill>
                <a:srgbClr val="3820EC"/>
              </a:solidFill>
              <a:latin typeface="Sassoon Primary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424936" cy="63367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Plus 13"/>
          <p:cNvSpPr/>
          <p:nvPr/>
        </p:nvSpPr>
        <p:spPr>
          <a:xfrm>
            <a:off x="1547664" y="2204864"/>
            <a:ext cx="866590" cy="830788"/>
          </a:xfrm>
          <a:prstGeom prst="mathPlus">
            <a:avLst/>
          </a:prstGeom>
          <a:solidFill>
            <a:srgbClr val="3820E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Equal 14"/>
          <p:cNvSpPr/>
          <p:nvPr/>
        </p:nvSpPr>
        <p:spPr>
          <a:xfrm>
            <a:off x="3347864" y="2420888"/>
            <a:ext cx="864096" cy="576064"/>
          </a:xfrm>
          <a:prstGeom prst="mathEqual">
            <a:avLst/>
          </a:prstGeom>
          <a:solidFill>
            <a:srgbClr val="38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30" name="Picture 6" descr="Render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24944"/>
            <a:ext cx="638175" cy="885825"/>
          </a:xfrm>
          <a:prstGeom prst="rect">
            <a:avLst/>
          </a:prstGeom>
          <a:noFill/>
        </p:spPr>
      </p:pic>
      <p:pic>
        <p:nvPicPr>
          <p:cNvPr id="1034" name="Picture 10" descr="Render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96952"/>
            <a:ext cx="647700" cy="885825"/>
          </a:xfrm>
          <a:prstGeom prst="rect">
            <a:avLst/>
          </a:prstGeom>
          <a:noFill/>
        </p:spPr>
      </p:pic>
      <p:pic>
        <p:nvPicPr>
          <p:cNvPr id="1036" name="Picture 12" descr="Render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924944"/>
            <a:ext cx="647700" cy="876300"/>
          </a:xfrm>
          <a:prstGeom prst="rect">
            <a:avLst/>
          </a:prstGeom>
          <a:noFill/>
        </p:spPr>
      </p:pic>
      <p:pic>
        <p:nvPicPr>
          <p:cNvPr id="5122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t="21117" r="71272"/>
          <a:stretch>
            <a:fillRect/>
          </a:stretch>
        </p:blipFill>
        <p:spPr bwMode="auto">
          <a:xfrm>
            <a:off x="2555776" y="1772816"/>
            <a:ext cx="562391" cy="552847"/>
          </a:xfrm>
          <a:prstGeom prst="rect">
            <a:avLst/>
          </a:prstGeom>
          <a:noFill/>
        </p:spPr>
      </p:pic>
      <p:pic>
        <p:nvPicPr>
          <p:cNvPr id="30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30240" r="44057" b="23979"/>
          <a:stretch>
            <a:fillRect/>
          </a:stretch>
        </p:blipFill>
        <p:spPr bwMode="auto">
          <a:xfrm>
            <a:off x="1043608" y="1844824"/>
            <a:ext cx="440048" cy="465934"/>
          </a:xfrm>
          <a:prstGeom prst="rect">
            <a:avLst/>
          </a:prstGeom>
          <a:noFill/>
        </p:spPr>
      </p:pic>
      <p:pic>
        <p:nvPicPr>
          <p:cNvPr id="31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55943" t="21117" r="22889" b="7085"/>
          <a:stretch>
            <a:fillRect/>
          </a:stretch>
        </p:blipFill>
        <p:spPr bwMode="auto">
          <a:xfrm>
            <a:off x="755576" y="2276872"/>
            <a:ext cx="457462" cy="555490"/>
          </a:xfrm>
          <a:prstGeom prst="rect">
            <a:avLst/>
          </a:prstGeom>
          <a:noFill/>
        </p:spPr>
      </p:pic>
      <p:pic>
        <p:nvPicPr>
          <p:cNvPr id="32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77111" t="25340"/>
          <a:stretch>
            <a:fillRect/>
          </a:stretch>
        </p:blipFill>
        <p:spPr bwMode="auto">
          <a:xfrm>
            <a:off x="539552" y="1700808"/>
            <a:ext cx="504056" cy="588598"/>
          </a:xfrm>
          <a:prstGeom prst="rect">
            <a:avLst/>
          </a:prstGeom>
          <a:noFill/>
        </p:spPr>
      </p:pic>
      <p:pic>
        <p:nvPicPr>
          <p:cNvPr id="33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55943" t="21117" r="22889" b="7085"/>
          <a:stretch>
            <a:fillRect/>
          </a:stretch>
        </p:blipFill>
        <p:spPr bwMode="auto">
          <a:xfrm>
            <a:off x="2627784" y="2276872"/>
            <a:ext cx="457462" cy="555490"/>
          </a:xfrm>
          <a:prstGeom prst="rect">
            <a:avLst/>
          </a:prstGeom>
          <a:noFill/>
        </p:spPr>
      </p:pic>
      <p:pic>
        <p:nvPicPr>
          <p:cNvPr id="34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77111" t="25340"/>
          <a:stretch>
            <a:fillRect/>
          </a:stretch>
        </p:blipFill>
        <p:spPr bwMode="auto">
          <a:xfrm>
            <a:off x="4211960" y="2348880"/>
            <a:ext cx="504056" cy="588598"/>
          </a:xfrm>
          <a:prstGeom prst="rect">
            <a:avLst/>
          </a:prstGeom>
          <a:noFill/>
        </p:spPr>
      </p:pic>
      <p:pic>
        <p:nvPicPr>
          <p:cNvPr id="35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30240" r="44057" b="23979"/>
          <a:stretch>
            <a:fillRect/>
          </a:stretch>
        </p:blipFill>
        <p:spPr bwMode="auto">
          <a:xfrm>
            <a:off x="4860032" y="1484784"/>
            <a:ext cx="440048" cy="465934"/>
          </a:xfrm>
          <a:prstGeom prst="rect">
            <a:avLst/>
          </a:prstGeom>
          <a:noFill/>
        </p:spPr>
      </p:pic>
      <p:pic>
        <p:nvPicPr>
          <p:cNvPr id="36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55943" t="21117" r="22889" b="7085"/>
          <a:stretch>
            <a:fillRect/>
          </a:stretch>
        </p:blipFill>
        <p:spPr bwMode="auto">
          <a:xfrm>
            <a:off x="4283968" y="1412776"/>
            <a:ext cx="432048" cy="524630"/>
          </a:xfrm>
          <a:prstGeom prst="rect">
            <a:avLst/>
          </a:prstGeom>
          <a:noFill/>
        </p:spPr>
      </p:pic>
      <p:pic>
        <p:nvPicPr>
          <p:cNvPr id="37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55943" t="21117" r="22889" b="7085"/>
          <a:stretch>
            <a:fillRect/>
          </a:stretch>
        </p:blipFill>
        <p:spPr bwMode="auto">
          <a:xfrm>
            <a:off x="4860032" y="2420888"/>
            <a:ext cx="457462" cy="555490"/>
          </a:xfrm>
          <a:prstGeom prst="rect">
            <a:avLst/>
          </a:prstGeom>
          <a:noFill/>
        </p:spPr>
      </p:pic>
      <p:pic>
        <p:nvPicPr>
          <p:cNvPr id="38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t="21117" r="71272"/>
          <a:stretch>
            <a:fillRect/>
          </a:stretch>
        </p:blipFill>
        <p:spPr bwMode="auto">
          <a:xfrm>
            <a:off x="4499992" y="1916832"/>
            <a:ext cx="562391" cy="552847"/>
          </a:xfrm>
          <a:prstGeom prst="rect">
            <a:avLst/>
          </a:prstGeom>
          <a:noFill/>
        </p:spPr>
      </p:pic>
      <p:sp>
        <p:nvSpPr>
          <p:cNvPr id="39" name="Rectangle 38"/>
          <p:cNvSpPr/>
          <p:nvPr/>
        </p:nvSpPr>
        <p:spPr>
          <a:xfrm>
            <a:off x="5940152" y="1340768"/>
            <a:ext cx="144016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6588224" y="2348880"/>
            <a:ext cx="144016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3851920" y="2348880"/>
            <a:ext cx="144016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1043608" y="2204864"/>
            <a:ext cx="216024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5940152" y="1268760"/>
            <a:ext cx="144016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3635896" y="2204864"/>
            <a:ext cx="288032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77111" t="25340"/>
          <a:stretch>
            <a:fillRect/>
          </a:stretch>
        </p:blipFill>
        <p:spPr bwMode="auto">
          <a:xfrm>
            <a:off x="755576" y="4077072"/>
            <a:ext cx="504056" cy="588598"/>
          </a:xfrm>
          <a:prstGeom prst="rect">
            <a:avLst/>
          </a:prstGeom>
          <a:noFill/>
        </p:spPr>
      </p:pic>
      <p:pic>
        <p:nvPicPr>
          <p:cNvPr id="46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30240" r="44057" b="23979"/>
          <a:stretch>
            <a:fillRect/>
          </a:stretch>
        </p:blipFill>
        <p:spPr bwMode="auto">
          <a:xfrm>
            <a:off x="1331640" y="4221088"/>
            <a:ext cx="440048" cy="465934"/>
          </a:xfrm>
          <a:prstGeom prst="rect">
            <a:avLst/>
          </a:prstGeom>
          <a:noFill/>
        </p:spPr>
      </p:pic>
      <p:pic>
        <p:nvPicPr>
          <p:cNvPr id="47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55943" t="21117" r="22889" b="7085"/>
          <a:stretch>
            <a:fillRect/>
          </a:stretch>
        </p:blipFill>
        <p:spPr bwMode="auto">
          <a:xfrm>
            <a:off x="683568" y="4653136"/>
            <a:ext cx="457462" cy="555490"/>
          </a:xfrm>
          <a:prstGeom prst="rect">
            <a:avLst/>
          </a:prstGeom>
          <a:noFill/>
        </p:spPr>
      </p:pic>
      <p:pic>
        <p:nvPicPr>
          <p:cNvPr id="48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t="21117" r="71272"/>
          <a:stretch>
            <a:fillRect/>
          </a:stretch>
        </p:blipFill>
        <p:spPr bwMode="auto">
          <a:xfrm>
            <a:off x="1187624" y="4725144"/>
            <a:ext cx="562391" cy="552847"/>
          </a:xfrm>
          <a:prstGeom prst="rect">
            <a:avLst/>
          </a:prstGeom>
          <a:noFill/>
        </p:spPr>
      </p:pic>
      <p:pic>
        <p:nvPicPr>
          <p:cNvPr id="50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77111" t="25340"/>
          <a:stretch>
            <a:fillRect/>
          </a:stretch>
        </p:blipFill>
        <p:spPr bwMode="auto">
          <a:xfrm>
            <a:off x="3131840" y="4221088"/>
            <a:ext cx="504056" cy="588598"/>
          </a:xfrm>
          <a:prstGeom prst="rect">
            <a:avLst/>
          </a:prstGeom>
          <a:noFill/>
        </p:spPr>
      </p:pic>
      <p:pic>
        <p:nvPicPr>
          <p:cNvPr id="51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30240" r="44057" b="23979"/>
          <a:stretch>
            <a:fillRect/>
          </a:stretch>
        </p:blipFill>
        <p:spPr bwMode="auto">
          <a:xfrm>
            <a:off x="3707904" y="4365104"/>
            <a:ext cx="440048" cy="465934"/>
          </a:xfrm>
          <a:prstGeom prst="rect">
            <a:avLst/>
          </a:prstGeom>
          <a:noFill/>
        </p:spPr>
      </p:pic>
      <p:pic>
        <p:nvPicPr>
          <p:cNvPr id="52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55943" t="21117" r="22889" b="7085"/>
          <a:stretch>
            <a:fillRect/>
          </a:stretch>
        </p:blipFill>
        <p:spPr bwMode="auto">
          <a:xfrm>
            <a:off x="3059832" y="4797152"/>
            <a:ext cx="457462" cy="555490"/>
          </a:xfrm>
          <a:prstGeom prst="rect">
            <a:avLst/>
          </a:prstGeom>
          <a:noFill/>
        </p:spPr>
      </p:pic>
      <p:pic>
        <p:nvPicPr>
          <p:cNvPr id="53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t="21117" r="71272"/>
          <a:stretch>
            <a:fillRect/>
          </a:stretch>
        </p:blipFill>
        <p:spPr bwMode="auto">
          <a:xfrm>
            <a:off x="3563888" y="4869160"/>
            <a:ext cx="562391" cy="552847"/>
          </a:xfrm>
          <a:prstGeom prst="rect">
            <a:avLst/>
          </a:prstGeom>
          <a:noFill/>
        </p:spPr>
      </p:pic>
      <p:sp>
        <p:nvSpPr>
          <p:cNvPr id="54" name="Plus 53"/>
          <p:cNvSpPr/>
          <p:nvPr/>
        </p:nvSpPr>
        <p:spPr>
          <a:xfrm>
            <a:off x="2051720" y="4365104"/>
            <a:ext cx="866590" cy="830788"/>
          </a:xfrm>
          <a:prstGeom prst="mathPlus">
            <a:avLst/>
          </a:prstGeom>
          <a:solidFill>
            <a:srgbClr val="3820E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Equal 54"/>
          <p:cNvSpPr/>
          <p:nvPr/>
        </p:nvSpPr>
        <p:spPr>
          <a:xfrm>
            <a:off x="4355976" y="4509120"/>
            <a:ext cx="864096" cy="576064"/>
          </a:xfrm>
          <a:prstGeom prst="mathEqual">
            <a:avLst/>
          </a:prstGeom>
          <a:solidFill>
            <a:srgbClr val="38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124" name="Picture 4" descr="Render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5445224"/>
            <a:ext cx="723900" cy="866776"/>
          </a:xfrm>
          <a:prstGeom prst="rect">
            <a:avLst/>
          </a:prstGeom>
          <a:noFill/>
        </p:spPr>
      </p:pic>
      <p:pic>
        <p:nvPicPr>
          <p:cNvPr id="57" name="Picture 4" descr="Render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5517232"/>
            <a:ext cx="723900" cy="866776"/>
          </a:xfrm>
          <a:prstGeom prst="rect">
            <a:avLst/>
          </a:prstGeom>
          <a:noFill/>
        </p:spPr>
      </p:pic>
      <p:pic>
        <p:nvPicPr>
          <p:cNvPr id="5126" name="Picture 6" descr="Rendered Im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5589240"/>
            <a:ext cx="647700" cy="885825"/>
          </a:xfrm>
          <a:prstGeom prst="rect">
            <a:avLst/>
          </a:prstGeom>
          <a:noFill/>
        </p:spPr>
      </p:pic>
      <p:pic>
        <p:nvPicPr>
          <p:cNvPr id="59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77111" t="25340"/>
          <a:stretch>
            <a:fillRect/>
          </a:stretch>
        </p:blipFill>
        <p:spPr bwMode="auto">
          <a:xfrm>
            <a:off x="5292080" y="4077072"/>
            <a:ext cx="504056" cy="588598"/>
          </a:xfrm>
          <a:prstGeom prst="rect">
            <a:avLst/>
          </a:prstGeom>
          <a:noFill/>
        </p:spPr>
      </p:pic>
      <p:pic>
        <p:nvPicPr>
          <p:cNvPr id="60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30240" r="44057" b="23979"/>
          <a:stretch>
            <a:fillRect/>
          </a:stretch>
        </p:blipFill>
        <p:spPr bwMode="auto">
          <a:xfrm>
            <a:off x="5868144" y="4221088"/>
            <a:ext cx="440048" cy="465934"/>
          </a:xfrm>
          <a:prstGeom prst="rect">
            <a:avLst/>
          </a:prstGeom>
          <a:noFill/>
        </p:spPr>
      </p:pic>
      <p:pic>
        <p:nvPicPr>
          <p:cNvPr id="61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55943" t="21117" r="22889" b="7085"/>
          <a:stretch>
            <a:fillRect/>
          </a:stretch>
        </p:blipFill>
        <p:spPr bwMode="auto">
          <a:xfrm>
            <a:off x="5220072" y="4653136"/>
            <a:ext cx="457462" cy="555490"/>
          </a:xfrm>
          <a:prstGeom prst="rect">
            <a:avLst/>
          </a:prstGeom>
          <a:noFill/>
        </p:spPr>
      </p:pic>
      <p:pic>
        <p:nvPicPr>
          <p:cNvPr id="62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t="21117" r="71272"/>
          <a:stretch>
            <a:fillRect/>
          </a:stretch>
        </p:blipFill>
        <p:spPr bwMode="auto">
          <a:xfrm>
            <a:off x="5724128" y="4725144"/>
            <a:ext cx="562391" cy="552847"/>
          </a:xfrm>
          <a:prstGeom prst="rect">
            <a:avLst/>
          </a:prstGeom>
          <a:noFill/>
        </p:spPr>
      </p:pic>
      <p:pic>
        <p:nvPicPr>
          <p:cNvPr id="63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77111" t="25340"/>
          <a:stretch>
            <a:fillRect/>
          </a:stretch>
        </p:blipFill>
        <p:spPr bwMode="auto">
          <a:xfrm>
            <a:off x="6444208" y="4149080"/>
            <a:ext cx="504056" cy="588598"/>
          </a:xfrm>
          <a:prstGeom prst="rect">
            <a:avLst/>
          </a:prstGeom>
          <a:noFill/>
        </p:spPr>
      </p:pic>
      <p:pic>
        <p:nvPicPr>
          <p:cNvPr id="64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30240" r="44057" b="23979"/>
          <a:stretch>
            <a:fillRect/>
          </a:stretch>
        </p:blipFill>
        <p:spPr bwMode="auto">
          <a:xfrm>
            <a:off x="7020272" y="4293096"/>
            <a:ext cx="440048" cy="465934"/>
          </a:xfrm>
          <a:prstGeom prst="rect">
            <a:avLst/>
          </a:prstGeom>
          <a:noFill/>
        </p:spPr>
      </p:pic>
      <p:pic>
        <p:nvPicPr>
          <p:cNvPr id="65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55943" t="21117" r="22889" b="7085"/>
          <a:stretch>
            <a:fillRect/>
          </a:stretch>
        </p:blipFill>
        <p:spPr bwMode="auto">
          <a:xfrm>
            <a:off x="6372200" y="4725144"/>
            <a:ext cx="457462" cy="555490"/>
          </a:xfrm>
          <a:prstGeom prst="rect">
            <a:avLst/>
          </a:prstGeom>
          <a:noFill/>
        </p:spPr>
      </p:pic>
      <p:pic>
        <p:nvPicPr>
          <p:cNvPr id="66" name="Picture 2" descr="http://ecx.images-amazon.com/images/I/41K4X6APP4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t="21117" r="71272"/>
          <a:stretch>
            <a:fillRect/>
          </a:stretch>
        </p:blipFill>
        <p:spPr bwMode="auto">
          <a:xfrm>
            <a:off x="6876256" y="4797152"/>
            <a:ext cx="562391" cy="552847"/>
          </a:xfrm>
          <a:prstGeom prst="rect">
            <a:avLst/>
          </a:prstGeom>
          <a:noFill/>
        </p:spPr>
      </p:pic>
      <p:sp>
        <p:nvSpPr>
          <p:cNvPr id="67" name="Rectangle 66"/>
          <p:cNvSpPr/>
          <p:nvPr/>
        </p:nvSpPr>
        <p:spPr>
          <a:xfrm>
            <a:off x="4067944" y="1484784"/>
            <a:ext cx="288032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4644008" y="2492896"/>
            <a:ext cx="288032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539552" y="2348880"/>
            <a:ext cx="288032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2411760" y="2348880"/>
            <a:ext cx="288032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467544" y="4725144"/>
            <a:ext cx="288032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6228184" y="4797152"/>
            <a:ext cx="216024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2843808" y="4869160"/>
            <a:ext cx="288032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5148064" y="4725144"/>
            <a:ext cx="144016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28539" y="346596"/>
            <a:ext cx="7494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assoon Primary"/>
              </a:rPr>
              <a:t>Adding with objects</a:t>
            </a:r>
            <a:endParaRPr lang="en-US" sz="5400" b="1" cap="none" spc="300" dirty="0">
              <a:ln w="11430" cmpd="sng">
                <a:solidFill>
                  <a:schemeClr val="bg2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assoon Primary"/>
            </a:endParaRPr>
          </a:p>
        </p:txBody>
      </p:sp>
    </p:spTree>
    <p:extLst>
      <p:ext uri="{BB962C8B-B14F-4D97-AF65-F5344CB8AC3E}">
        <p14:creationId xmlns:p14="http://schemas.microsoft.com/office/powerpoint/2010/main" val="21399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Render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7122" y="1037576"/>
            <a:ext cx="2743200" cy="885825"/>
          </a:xfrm>
          <a:prstGeom prst="rect">
            <a:avLst/>
          </a:prstGeom>
          <a:noFill/>
        </p:spPr>
      </p:pic>
      <p:grpSp>
        <p:nvGrpSpPr>
          <p:cNvPr id="24" name="Group 23"/>
          <p:cNvGrpSpPr/>
          <p:nvPr/>
        </p:nvGrpSpPr>
        <p:grpSpPr>
          <a:xfrm>
            <a:off x="395536" y="2276872"/>
            <a:ext cx="8064896" cy="1224136"/>
            <a:chOff x="395536" y="1556792"/>
            <a:chExt cx="8064896" cy="1224136"/>
          </a:xfrm>
        </p:grpSpPr>
        <p:grpSp>
          <p:nvGrpSpPr>
            <p:cNvPr id="6" name="Group 5"/>
            <p:cNvGrpSpPr/>
            <p:nvPr/>
          </p:nvGrpSpPr>
          <p:grpSpPr>
            <a:xfrm>
              <a:off x="395536" y="1556792"/>
              <a:ext cx="8064896" cy="1224136"/>
              <a:chOff x="539552" y="4509120"/>
              <a:chExt cx="8064896" cy="1224136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899592" y="5661248"/>
                <a:ext cx="6912768" cy="0"/>
              </a:xfrm>
              <a:prstGeom prst="line">
                <a:avLst/>
              </a:prstGeom>
              <a:ln w="76200">
                <a:solidFill>
                  <a:srgbClr val="3820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/>
              <p:cNvSpPr/>
              <p:nvPr/>
            </p:nvSpPr>
            <p:spPr>
              <a:xfrm>
                <a:off x="7164288" y="4509120"/>
                <a:ext cx="1224136" cy="1224136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3820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39552" y="4509120"/>
                <a:ext cx="1224136" cy="1224136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3820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452320" y="4581128"/>
                <a:ext cx="115212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600" dirty="0" smtClean="0">
                    <a:solidFill>
                      <a:srgbClr val="3820EC"/>
                    </a:solidFill>
                  </a:rPr>
                  <a:t>7</a:t>
                </a:r>
                <a:endParaRPr lang="en-GB" sz="6600" dirty="0">
                  <a:solidFill>
                    <a:srgbClr val="3820EC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27584" y="4581128"/>
                <a:ext cx="115212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600" dirty="0" smtClean="0">
                    <a:solidFill>
                      <a:srgbClr val="3820EC"/>
                    </a:solidFill>
                  </a:rPr>
                  <a:t>0</a:t>
                </a:r>
                <a:endParaRPr lang="en-GB" sz="6600" dirty="0">
                  <a:solidFill>
                    <a:srgbClr val="3820EC"/>
                  </a:solidFill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1691680" y="1988840"/>
              <a:ext cx="720080" cy="72008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3820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3820EC"/>
                  </a:solidFill>
                </a:rPr>
                <a:t>1</a:t>
              </a:r>
              <a:endParaRPr lang="en-GB" dirty="0">
                <a:solidFill>
                  <a:srgbClr val="3820EC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555776" y="1988840"/>
              <a:ext cx="720080" cy="72008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3820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3820EC"/>
                  </a:solidFill>
                </a:rPr>
                <a:t>2</a:t>
              </a:r>
              <a:endParaRPr lang="en-GB" dirty="0">
                <a:solidFill>
                  <a:srgbClr val="3820EC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419872" y="1988840"/>
              <a:ext cx="720080" cy="72008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3820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3820EC"/>
                  </a:solidFill>
                </a:rPr>
                <a:t>3</a:t>
              </a:r>
              <a:endParaRPr lang="en-GB" dirty="0">
                <a:solidFill>
                  <a:srgbClr val="3820EC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83968" y="1988840"/>
              <a:ext cx="720080" cy="72008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3820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3820EC"/>
                  </a:solidFill>
                </a:rPr>
                <a:t>4</a:t>
              </a:r>
              <a:endParaRPr lang="en-GB" dirty="0">
                <a:solidFill>
                  <a:srgbClr val="3820EC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220072" y="1988840"/>
              <a:ext cx="720080" cy="72008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3820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3820EC"/>
                  </a:solidFill>
                </a:rPr>
                <a:t>5</a:t>
              </a:r>
              <a:endParaRPr lang="en-GB" dirty="0">
                <a:solidFill>
                  <a:srgbClr val="3820EC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084168" y="1988840"/>
              <a:ext cx="720080" cy="72008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3820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3820EC"/>
                  </a:solidFill>
                </a:rPr>
                <a:t>6</a:t>
              </a:r>
              <a:endParaRPr lang="en-GB" dirty="0">
                <a:solidFill>
                  <a:srgbClr val="3820EC"/>
                </a:solidFill>
              </a:endParaRPr>
            </a:p>
          </p:txBody>
        </p:sp>
        <p:sp>
          <p:nvSpPr>
            <p:cNvPr id="18" name="Curved Down Arrow 17"/>
            <p:cNvSpPr/>
            <p:nvPr/>
          </p:nvSpPr>
          <p:spPr>
            <a:xfrm>
              <a:off x="3707904" y="1772816"/>
              <a:ext cx="864096" cy="277117"/>
            </a:xfrm>
            <a:prstGeom prst="curvedDownArrow">
              <a:avLst/>
            </a:prstGeom>
            <a:solidFill>
              <a:srgbClr val="3820EC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Curved Down Arrow 19"/>
            <p:cNvSpPr/>
            <p:nvPr/>
          </p:nvSpPr>
          <p:spPr>
            <a:xfrm>
              <a:off x="4716016" y="1772816"/>
              <a:ext cx="864096" cy="277117"/>
            </a:xfrm>
            <a:prstGeom prst="curvedDownArrow">
              <a:avLst/>
            </a:prstGeom>
            <a:solidFill>
              <a:srgbClr val="3820EC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Curved Down Arrow 20"/>
            <p:cNvSpPr/>
            <p:nvPr/>
          </p:nvSpPr>
          <p:spPr>
            <a:xfrm rot="20473987">
              <a:off x="6247439" y="1602178"/>
              <a:ext cx="952605" cy="277117"/>
            </a:xfrm>
            <a:prstGeom prst="curvedDownArrow">
              <a:avLst/>
            </a:prstGeom>
            <a:solidFill>
              <a:srgbClr val="3820EC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Curved Down Arrow 21"/>
            <p:cNvSpPr/>
            <p:nvPr/>
          </p:nvSpPr>
          <p:spPr>
            <a:xfrm>
              <a:off x="5508104" y="1772816"/>
              <a:ext cx="864096" cy="277117"/>
            </a:xfrm>
            <a:prstGeom prst="curvedDownArrow">
              <a:avLst/>
            </a:prstGeom>
            <a:solidFill>
              <a:srgbClr val="3820EC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511659" y="1780597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3820EC"/>
                </a:solidFill>
                <a:latin typeface="Sassoon Primary" pitchFamily="2" charset="0"/>
              </a:rPr>
              <a:t>Start at 3 and make  4 jumps.</a:t>
            </a:r>
            <a:endParaRPr lang="en-GB" sz="2800" b="1" dirty="0">
              <a:solidFill>
                <a:srgbClr val="3820EC"/>
              </a:solidFill>
              <a:latin typeface="Sassoon Primary" pitchFamily="2" charset="0"/>
            </a:endParaRPr>
          </a:p>
        </p:txBody>
      </p:sp>
      <p:pic>
        <p:nvPicPr>
          <p:cNvPr id="49156" name="Picture 4" descr="Render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717032"/>
            <a:ext cx="3238500" cy="885825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323528" y="4941168"/>
            <a:ext cx="8414650" cy="1224136"/>
            <a:chOff x="395536" y="1556792"/>
            <a:chExt cx="7986786" cy="1224136"/>
          </a:xfrm>
        </p:grpSpPr>
        <p:grpSp>
          <p:nvGrpSpPr>
            <p:cNvPr id="27" name="Group 5"/>
            <p:cNvGrpSpPr/>
            <p:nvPr/>
          </p:nvGrpSpPr>
          <p:grpSpPr>
            <a:xfrm>
              <a:off x="395536" y="1556792"/>
              <a:ext cx="7986786" cy="1224136"/>
              <a:chOff x="539552" y="4509120"/>
              <a:chExt cx="7986786" cy="1224136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899592" y="5661248"/>
                <a:ext cx="6912768" cy="0"/>
              </a:xfrm>
              <a:prstGeom prst="line">
                <a:avLst/>
              </a:prstGeom>
              <a:ln w="76200">
                <a:solidFill>
                  <a:srgbClr val="3820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/>
              <p:cNvSpPr/>
              <p:nvPr/>
            </p:nvSpPr>
            <p:spPr>
              <a:xfrm>
                <a:off x="7164288" y="4509120"/>
                <a:ext cx="1224136" cy="1224136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3820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39552" y="4509120"/>
                <a:ext cx="1224136" cy="1224136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3820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374210" y="4581128"/>
                <a:ext cx="115212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600" dirty="0" smtClean="0">
                    <a:solidFill>
                      <a:srgbClr val="3820EC"/>
                    </a:solidFill>
                  </a:rPr>
                  <a:t>10</a:t>
                </a:r>
                <a:endParaRPr lang="en-GB" sz="6600" dirty="0">
                  <a:solidFill>
                    <a:srgbClr val="3820EC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27584" y="4581128"/>
                <a:ext cx="115212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600" dirty="0" smtClean="0">
                    <a:solidFill>
                      <a:srgbClr val="3820EC"/>
                    </a:solidFill>
                  </a:rPr>
                  <a:t>0</a:t>
                </a:r>
                <a:endParaRPr lang="en-GB" sz="6600" dirty="0">
                  <a:solidFill>
                    <a:srgbClr val="3820EC"/>
                  </a:solidFill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1691680" y="2204864"/>
              <a:ext cx="480867" cy="50405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3820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3820EC"/>
                  </a:solidFill>
                </a:rPr>
                <a:t>1</a:t>
              </a:r>
              <a:endParaRPr lang="en-GB" dirty="0">
                <a:solidFill>
                  <a:srgbClr val="3820EC"/>
                </a:solidFill>
              </a:endParaRPr>
            </a:p>
          </p:txBody>
        </p:sp>
      </p:grpSp>
      <p:sp>
        <p:nvSpPr>
          <p:cNvPr id="43" name="Oval 42"/>
          <p:cNvSpPr/>
          <p:nvPr/>
        </p:nvSpPr>
        <p:spPr>
          <a:xfrm>
            <a:off x="2267744" y="5589240"/>
            <a:ext cx="506628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3820EC"/>
                </a:solidFill>
              </a:rPr>
              <a:t>2</a:t>
            </a:r>
            <a:endParaRPr lang="en-GB" dirty="0">
              <a:solidFill>
                <a:srgbClr val="3820EC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843808" y="5589240"/>
            <a:ext cx="506628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3820EC"/>
                </a:solidFill>
              </a:rPr>
              <a:t>3</a:t>
            </a:r>
            <a:endParaRPr lang="en-GB" dirty="0">
              <a:solidFill>
                <a:srgbClr val="3820EC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419872" y="5589240"/>
            <a:ext cx="506628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3820EC"/>
                </a:solidFill>
              </a:rPr>
              <a:t>4</a:t>
            </a:r>
            <a:endParaRPr lang="en-GB" dirty="0">
              <a:solidFill>
                <a:srgbClr val="3820EC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4067944" y="5589240"/>
            <a:ext cx="506628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3820EC"/>
                </a:solidFill>
              </a:rPr>
              <a:t>5</a:t>
            </a:r>
            <a:endParaRPr lang="en-GB" dirty="0">
              <a:solidFill>
                <a:srgbClr val="3820EC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716016" y="5589240"/>
            <a:ext cx="506628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3820EC"/>
                </a:solidFill>
              </a:rPr>
              <a:t>6</a:t>
            </a:r>
            <a:endParaRPr lang="en-GB" dirty="0">
              <a:solidFill>
                <a:srgbClr val="3820EC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5364088" y="5589240"/>
            <a:ext cx="506628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3820EC"/>
                </a:solidFill>
              </a:rPr>
              <a:t>7</a:t>
            </a:r>
            <a:endParaRPr lang="en-GB" dirty="0">
              <a:solidFill>
                <a:srgbClr val="3820EC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6012160" y="5589240"/>
            <a:ext cx="506628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3820EC"/>
                </a:solidFill>
              </a:rPr>
              <a:t>8</a:t>
            </a:r>
            <a:endParaRPr lang="en-GB" dirty="0">
              <a:solidFill>
                <a:srgbClr val="3820EC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660232" y="5589240"/>
            <a:ext cx="506628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3820EC"/>
                </a:solidFill>
              </a:rPr>
              <a:t>9</a:t>
            </a:r>
            <a:endParaRPr lang="en-GB" dirty="0">
              <a:solidFill>
                <a:srgbClr val="3820EC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75953" y="4417486"/>
            <a:ext cx="6067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3820EC"/>
                </a:solidFill>
                <a:latin typeface="Sassoon Primary" pitchFamily="2" charset="0"/>
              </a:rPr>
              <a:t>Start at 2 and make 8 jumps.</a:t>
            </a:r>
            <a:endParaRPr lang="en-GB" sz="2800" b="1" dirty="0">
              <a:solidFill>
                <a:srgbClr val="3820EC"/>
              </a:solidFill>
              <a:latin typeface="Sassoon Primary" pitchFamily="2" charset="0"/>
            </a:endParaRPr>
          </a:p>
        </p:txBody>
      </p:sp>
      <p:sp>
        <p:nvSpPr>
          <p:cNvPr id="56" name="Curved Down Arrow 55"/>
          <p:cNvSpPr/>
          <p:nvPr/>
        </p:nvSpPr>
        <p:spPr>
          <a:xfrm>
            <a:off x="5004048" y="5301208"/>
            <a:ext cx="648072" cy="277117"/>
          </a:xfrm>
          <a:prstGeom prst="curvedDownArrow">
            <a:avLst/>
          </a:prstGeom>
          <a:solidFill>
            <a:srgbClr val="3820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7" name="Curved Down Arrow 56"/>
          <p:cNvSpPr/>
          <p:nvPr/>
        </p:nvSpPr>
        <p:spPr>
          <a:xfrm>
            <a:off x="2411760" y="5301208"/>
            <a:ext cx="648072" cy="277117"/>
          </a:xfrm>
          <a:prstGeom prst="curvedDownArrow">
            <a:avLst/>
          </a:prstGeom>
          <a:solidFill>
            <a:srgbClr val="3820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8" name="Curved Down Arrow 57"/>
          <p:cNvSpPr/>
          <p:nvPr/>
        </p:nvSpPr>
        <p:spPr>
          <a:xfrm>
            <a:off x="3059832" y="5301208"/>
            <a:ext cx="648072" cy="277117"/>
          </a:xfrm>
          <a:prstGeom prst="curvedDownArrow">
            <a:avLst/>
          </a:prstGeom>
          <a:solidFill>
            <a:srgbClr val="3820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9" name="Curved Down Arrow 58"/>
          <p:cNvSpPr/>
          <p:nvPr/>
        </p:nvSpPr>
        <p:spPr>
          <a:xfrm>
            <a:off x="3707904" y="5301208"/>
            <a:ext cx="648072" cy="277117"/>
          </a:xfrm>
          <a:prstGeom prst="curvedDownArrow">
            <a:avLst/>
          </a:prstGeom>
          <a:solidFill>
            <a:srgbClr val="3820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0" name="Curved Down Arrow 59"/>
          <p:cNvSpPr/>
          <p:nvPr/>
        </p:nvSpPr>
        <p:spPr>
          <a:xfrm>
            <a:off x="4355976" y="5301208"/>
            <a:ext cx="648072" cy="277117"/>
          </a:xfrm>
          <a:prstGeom prst="curvedDownArrow">
            <a:avLst/>
          </a:prstGeom>
          <a:solidFill>
            <a:srgbClr val="3820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1" name="Curved Down Arrow 60"/>
          <p:cNvSpPr/>
          <p:nvPr/>
        </p:nvSpPr>
        <p:spPr>
          <a:xfrm>
            <a:off x="5652120" y="5301208"/>
            <a:ext cx="648072" cy="277117"/>
          </a:xfrm>
          <a:prstGeom prst="curvedDownArrow">
            <a:avLst/>
          </a:prstGeom>
          <a:solidFill>
            <a:srgbClr val="3820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2" name="Curved Down Arrow 61"/>
          <p:cNvSpPr/>
          <p:nvPr/>
        </p:nvSpPr>
        <p:spPr>
          <a:xfrm>
            <a:off x="6228184" y="5301208"/>
            <a:ext cx="648072" cy="277117"/>
          </a:xfrm>
          <a:prstGeom prst="curvedDownArrow">
            <a:avLst/>
          </a:prstGeom>
          <a:solidFill>
            <a:srgbClr val="3820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3" name="Curved Down Arrow 62"/>
          <p:cNvSpPr/>
          <p:nvPr/>
        </p:nvSpPr>
        <p:spPr>
          <a:xfrm rot="19383220">
            <a:off x="6790959" y="5049076"/>
            <a:ext cx="845080" cy="307339"/>
          </a:xfrm>
          <a:prstGeom prst="curvedDownArrow">
            <a:avLst/>
          </a:prstGeom>
          <a:solidFill>
            <a:srgbClr val="3820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88640"/>
            <a:ext cx="8568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spc="300" dirty="0">
                <a:ln w="11430" cmpd="sng">
                  <a:solidFill>
                    <a:srgbClr val="073E87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1B6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31B6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31B6FD">
                      <a:satMod val="220000"/>
                      <a:alpha val="35000"/>
                    </a:srgbClr>
                  </a:glow>
                </a:effectLst>
                <a:latin typeface="Sassoon Primary"/>
              </a:rPr>
              <a:t>Adding on a number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nder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340768"/>
            <a:ext cx="2781300" cy="1152526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085395"/>
              </p:ext>
            </p:extLst>
          </p:nvPr>
        </p:nvGraphicFramePr>
        <p:xfrm>
          <a:off x="2771800" y="1183978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Additions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Subtractions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1+0=1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0+1=1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1-0=1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1-1=0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2+0=2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0+2=2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2-0=2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2-2=0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1+1=2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1+1=2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2-1=1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2-1=1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3+0=3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0+3=3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3-0=3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3-3=0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2+1=3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1+2=3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3-2=1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3-1=2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4+0=4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0+4=4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4-0=4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4-4=0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3+1=4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1+3=4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4-1=3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4-3=1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2+2=4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2+2=4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4-2=2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4-2=2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2493294"/>
            <a:ext cx="2520280" cy="31393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u="sng" dirty="0" smtClean="0"/>
              <a:t>Vocabulary</a:t>
            </a:r>
          </a:p>
          <a:p>
            <a:r>
              <a:rPr lang="en-GB" dirty="0" smtClean="0"/>
              <a:t>Number bonds (Pairs)</a:t>
            </a:r>
          </a:p>
          <a:p>
            <a:r>
              <a:rPr lang="en-GB" dirty="0" smtClean="0"/>
              <a:t>Add</a:t>
            </a:r>
          </a:p>
          <a:p>
            <a:r>
              <a:rPr lang="en-GB" dirty="0" smtClean="0"/>
              <a:t>Subtract</a:t>
            </a:r>
          </a:p>
          <a:p>
            <a:r>
              <a:rPr lang="en-GB" dirty="0" smtClean="0"/>
              <a:t>Equals</a:t>
            </a:r>
          </a:p>
          <a:p>
            <a:r>
              <a:rPr lang="en-GB" dirty="0" smtClean="0"/>
              <a:t>Altogether</a:t>
            </a:r>
          </a:p>
          <a:p>
            <a:r>
              <a:rPr lang="en-GB" dirty="0" smtClean="0"/>
              <a:t>Makes</a:t>
            </a:r>
          </a:p>
          <a:p>
            <a:r>
              <a:rPr lang="en-GB" dirty="0" smtClean="0"/>
              <a:t>More </a:t>
            </a:r>
          </a:p>
          <a:p>
            <a:r>
              <a:rPr lang="en-GB" dirty="0" smtClean="0"/>
              <a:t>Total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Cloud Callout 4"/>
          <p:cNvSpPr/>
          <p:nvPr/>
        </p:nvSpPr>
        <p:spPr>
          <a:xfrm>
            <a:off x="4752020" y="4941168"/>
            <a:ext cx="3528392" cy="1477328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Can you learn each set one at a time?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93430" y="260648"/>
            <a:ext cx="7802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assoon Primary"/>
              </a:rPr>
              <a:t>Number bonds 1 to 4</a:t>
            </a:r>
            <a:endParaRPr lang="en-US" sz="5400" b="1" cap="none" spc="300" dirty="0">
              <a:ln w="11430" cmpd="sng">
                <a:solidFill>
                  <a:schemeClr val="bg2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assoon Primary"/>
            </a:endParaRPr>
          </a:p>
        </p:txBody>
      </p:sp>
    </p:spTree>
    <p:extLst>
      <p:ext uri="{BB962C8B-B14F-4D97-AF65-F5344CB8AC3E}">
        <p14:creationId xmlns:p14="http://schemas.microsoft.com/office/powerpoint/2010/main" val="248743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nder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340768"/>
            <a:ext cx="2781300" cy="1152526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370007"/>
              </p:ext>
            </p:extLst>
          </p:nvPr>
        </p:nvGraphicFramePr>
        <p:xfrm>
          <a:off x="714626" y="1324793"/>
          <a:ext cx="5873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400"/>
                <a:gridCol w="1468400"/>
                <a:gridCol w="1468400"/>
                <a:gridCol w="1468400"/>
              </a:tblGrid>
              <a:tr h="355371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Additions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Subtractions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55371">
                <a:tc>
                  <a:txBody>
                    <a:bodyPr/>
                    <a:lstStyle/>
                    <a:p>
                      <a:r>
                        <a:rPr lang="en-GB" dirty="0" smtClean="0"/>
                        <a:t>5+0=5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0+5=5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5-0=5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5-5=0</a:t>
                      </a:r>
                      <a:endParaRPr lang="en-GB" dirty="0"/>
                    </a:p>
                  </a:txBody>
                  <a:tcPr/>
                </a:tc>
              </a:tr>
              <a:tr h="355371">
                <a:tc>
                  <a:txBody>
                    <a:bodyPr/>
                    <a:lstStyle/>
                    <a:p>
                      <a:r>
                        <a:rPr lang="en-GB" dirty="0" smtClean="0"/>
                        <a:t>4+1=5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1+4=5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5-1=4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5-4=1</a:t>
                      </a:r>
                      <a:endParaRPr lang="en-GB" dirty="0"/>
                    </a:p>
                  </a:txBody>
                  <a:tcPr/>
                </a:tc>
              </a:tr>
              <a:tr h="355371">
                <a:tc>
                  <a:txBody>
                    <a:bodyPr/>
                    <a:lstStyle/>
                    <a:p>
                      <a:r>
                        <a:rPr lang="en-GB" dirty="0" smtClean="0"/>
                        <a:t>3+2=5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2+3=5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5-2=3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5-3=2</a:t>
                      </a:r>
                      <a:endParaRPr lang="en-GB" dirty="0"/>
                    </a:p>
                  </a:txBody>
                  <a:tcPr/>
                </a:tc>
              </a:tr>
              <a:tr h="355371">
                <a:tc>
                  <a:txBody>
                    <a:bodyPr/>
                    <a:lstStyle/>
                    <a:p>
                      <a:r>
                        <a:rPr lang="en-GB" dirty="0" smtClean="0"/>
                        <a:t>6+0=6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0+6=6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6-0=6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6-6=0</a:t>
                      </a:r>
                      <a:endParaRPr lang="en-GB" dirty="0"/>
                    </a:p>
                  </a:txBody>
                  <a:tcPr/>
                </a:tc>
              </a:tr>
              <a:tr h="355371">
                <a:tc>
                  <a:txBody>
                    <a:bodyPr/>
                    <a:lstStyle/>
                    <a:p>
                      <a:r>
                        <a:rPr lang="en-GB" dirty="0" smtClean="0"/>
                        <a:t>5+1=6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1+5=6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6-1=5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6-5=1</a:t>
                      </a:r>
                      <a:endParaRPr lang="en-GB" dirty="0"/>
                    </a:p>
                  </a:txBody>
                  <a:tcPr/>
                </a:tc>
              </a:tr>
              <a:tr h="355371">
                <a:tc>
                  <a:txBody>
                    <a:bodyPr/>
                    <a:lstStyle/>
                    <a:p>
                      <a:r>
                        <a:rPr lang="en-GB" dirty="0" smtClean="0"/>
                        <a:t>4+2=6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2+4=6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6-2=4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6-4=2</a:t>
                      </a:r>
                      <a:endParaRPr lang="en-GB" dirty="0"/>
                    </a:p>
                  </a:txBody>
                  <a:tcPr/>
                </a:tc>
              </a:tr>
              <a:tr h="355371">
                <a:tc>
                  <a:txBody>
                    <a:bodyPr/>
                    <a:lstStyle/>
                    <a:p>
                      <a:r>
                        <a:rPr lang="en-GB" dirty="0" smtClean="0"/>
                        <a:t>3+3=6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3+3=6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6-3=3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6-3=3</a:t>
                      </a:r>
                      <a:endParaRPr lang="en-GB" dirty="0"/>
                    </a:p>
                  </a:txBody>
                  <a:tcPr/>
                </a:tc>
              </a:tr>
              <a:tr h="355371">
                <a:tc>
                  <a:txBody>
                    <a:bodyPr/>
                    <a:lstStyle/>
                    <a:p>
                      <a:r>
                        <a:rPr lang="en-GB" dirty="0" smtClean="0"/>
                        <a:t>7+0=7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0+7=7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7-0=7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7-7=0</a:t>
                      </a:r>
                      <a:endParaRPr lang="en-GB" dirty="0"/>
                    </a:p>
                  </a:txBody>
                  <a:tcPr/>
                </a:tc>
              </a:tr>
              <a:tr h="355371">
                <a:tc>
                  <a:txBody>
                    <a:bodyPr/>
                    <a:lstStyle/>
                    <a:p>
                      <a:r>
                        <a:rPr lang="en-GB" dirty="0" smtClean="0"/>
                        <a:t>6+1=7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1+6=7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7-1=6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7-6=1</a:t>
                      </a:r>
                      <a:endParaRPr lang="en-GB" dirty="0"/>
                    </a:p>
                  </a:txBody>
                  <a:tcPr/>
                </a:tc>
              </a:tr>
              <a:tr h="355371">
                <a:tc>
                  <a:txBody>
                    <a:bodyPr/>
                    <a:lstStyle/>
                    <a:p>
                      <a:r>
                        <a:rPr lang="en-GB" dirty="0" smtClean="0"/>
                        <a:t>5+2=7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2+5=7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7-2=5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7-5=2</a:t>
                      </a:r>
                      <a:endParaRPr lang="en-GB" dirty="0"/>
                    </a:p>
                  </a:txBody>
                  <a:tcPr/>
                </a:tc>
              </a:tr>
              <a:tr h="355371">
                <a:tc>
                  <a:txBody>
                    <a:bodyPr/>
                    <a:lstStyle/>
                    <a:p>
                      <a:r>
                        <a:rPr lang="en-GB" dirty="0" smtClean="0"/>
                        <a:t>3+4=7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4+3=7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7-3=4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7-4=3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47449" y="1039962"/>
            <a:ext cx="2304256" cy="39703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u="sng" dirty="0" smtClean="0"/>
              <a:t>Vocabulary</a:t>
            </a:r>
          </a:p>
          <a:p>
            <a:r>
              <a:rPr lang="en-GB" dirty="0" smtClean="0"/>
              <a:t>Number bonds (Pairs)</a:t>
            </a:r>
          </a:p>
          <a:p>
            <a:r>
              <a:rPr lang="en-GB" dirty="0" smtClean="0"/>
              <a:t>Add</a:t>
            </a:r>
          </a:p>
          <a:p>
            <a:r>
              <a:rPr lang="en-GB" dirty="0" smtClean="0"/>
              <a:t>Subtract</a:t>
            </a:r>
          </a:p>
          <a:p>
            <a:r>
              <a:rPr lang="en-GB" dirty="0" smtClean="0"/>
              <a:t>Equals</a:t>
            </a:r>
          </a:p>
          <a:p>
            <a:r>
              <a:rPr lang="en-GB" dirty="0"/>
              <a:t>Number bonds (Pairs)</a:t>
            </a:r>
          </a:p>
          <a:p>
            <a:r>
              <a:rPr lang="en-GB" dirty="0"/>
              <a:t>Add</a:t>
            </a:r>
          </a:p>
          <a:p>
            <a:r>
              <a:rPr lang="en-GB" dirty="0"/>
              <a:t>Subtract</a:t>
            </a:r>
          </a:p>
          <a:p>
            <a:r>
              <a:rPr lang="en-GB" dirty="0"/>
              <a:t>Equals</a:t>
            </a:r>
          </a:p>
          <a:p>
            <a:r>
              <a:rPr lang="en-GB" dirty="0"/>
              <a:t>Altogether</a:t>
            </a:r>
          </a:p>
          <a:p>
            <a:r>
              <a:rPr lang="en-GB" dirty="0"/>
              <a:t>Makes</a:t>
            </a:r>
          </a:p>
          <a:p>
            <a:r>
              <a:rPr lang="en-GB" dirty="0"/>
              <a:t>More </a:t>
            </a:r>
          </a:p>
          <a:p>
            <a:r>
              <a:rPr lang="en-GB" dirty="0"/>
              <a:t>Total</a:t>
            </a:r>
          </a:p>
          <a:p>
            <a:endParaRPr lang="en-GB" dirty="0"/>
          </a:p>
        </p:txBody>
      </p:sp>
      <p:sp>
        <p:nvSpPr>
          <p:cNvPr id="5" name="Cloud Callout 4"/>
          <p:cNvSpPr/>
          <p:nvPr/>
        </p:nvSpPr>
        <p:spPr>
          <a:xfrm>
            <a:off x="5292080" y="5704013"/>
            <a:ext cx="3636404" cy="973272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Can you learn each set one at a time?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49275" y="116632"/>
            <a:ext cx="7802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assoon Primary"/>
              </a:rPr>
              <a:t>Number bonds 5 to 7</a:t>
            </a:r>
            <a:endParaRPr lang="en-US" sz="5400" b="1" cap="none" spc="300" dirty="0">
              <a:ln w="11430" cmpd="sng">
                <a:solidFill>
                  <a:schemeClr val="bg2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assoon Primary"/>
            </a:endParaRPr>
          </a:p>
        </p:txBody>
      </p:sp>
    </p:spTree>
    <p:extLst>
      <p:ext uri="{BB962C8B-B14F-4D97-AF65-F5344CB8AC3E}">
        <p14:creationId xmlns:p14="http://schemas.microsoft.com/office/powerpoint/2010/main" val="170034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7660"/>
              </p:ext>
            </p:extLst>
          </p:nvPr>
        </p:nvGraphicFramePr>
        <p:xfrm>
          <a:off x="2771800" y="1340768"/>
          <a:ext cx="6096000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293752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Additions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Subtractions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8+0=8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0+8=8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8-0=8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8-8=0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7+1=8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1+7=8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8-1=7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8-7=1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6+2=8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2+6=8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8-2=6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8-6=2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5+3=8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3+5=8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8-3=5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8-5=3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4+4=8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4+4=8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8-4=4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8-4=4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9+0=9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0+9=9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9-0=9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9-9=0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8+1=9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1+8=9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9-1=8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9-8=1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7+2=9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2+7=9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9-2=7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9-7=2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6+3=9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3+6=9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9-3=6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9-6=3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5+4=9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4+5=9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9-4=5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9-5=4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1401114"/>
            <a:ext cx="2304256" cy="39703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u="sng" dirty="0" smtClean="0"/>
              <a:t>Vocabulary</a:t>
            </a:r>
          </a:p>
          <a:p>
            <a:r>
              <a:rPr lang="en-GB" dirty="0" smtClean="0"/>
              <a:t>Number bonds (Pairs)</a:t>
            </a:r>
          </a:p>
          <a:p>
            <a:r>
              <a:rPr lang="en-GB" dirty="0" smtClean="0"/>
              <a:t>Add</a:t>
            </a:r>
          </a:p>
          <a:p>
            <a:r>
              <a:rPr lang="en-GB" dirty="0" smtClean="0"/>
              <a:t>Subtract</a:t>
            </a:r>
          </a:p>
          <a:p>
            <a:r>
              <a:rPr lang="en-GB" dirty="0" smtClean="0"/>
              <a:t>Equals</a:t>
            </a:r>
          </a:p>
          <a:p>
            <a:r>
              <a:rPr lang="en-GB" dirty="0"/>
              <a:t>Number bonds (Pairs)</a:t>
            </a:r>
          </a:p>
          <a:p>
            <a:r>
              <a:rPr lang="en-GB" dirty="0"/>
              <a:t>Add</a:t>
            </a:r>
          </a:p>
          <a:p>
            <a:r>
              <a:rPr lang="en-GB" dirty="0"/>
              <a:t>Subtract</a:t>
            </a:r>
          </a:p>
          <a:p>
            <a:r>
              <a:rPr lang="en-GB" dirty="0"/>
              <a:t>Equals</a:t>
            </a:r>
          </a:p>
          <a:p>
            <a:r>
              <a:rPr lang="en-GB" dirty="0"/>
              <a:t>Altogether</a:t>
            </a:r>
          </a:p>
          <a:p>
            <a:r>
              <a:rPr lang="en-GB" dirty="0"/>
              <a:t>Makes</a:t>
            </a:r>
          </a:p>
          <a:p>
            <a:r>
              <a:rPr lang="en-GB" dirty="0"/>
              <a:t>More </a:t>
            </a:r>
          </a:p>
          <a:p>
            <a:r>
              <a:rPr lang="en-GB" dirty="0"/>
              <a:t>Total</a:t>
            </a:r>
          </a:p>
          <a:p>
            <a:endParaRPr lang="en-GB" dirty="0"/>
          </a:p>
        </p:txBody>
      </p:sp>
      <p:sp>
        <p:nvSpPr>
          <p:cNvPr id="5" name="Cloud Callout 4"/>
          <p:cNvSpPr/>
          <p:nvPr/>
        </p:nvSpPr>
        <p:spPr>
          <a:xfrm>
            <a:off x="231272" y="5560056"/>
            <a:ext cx="3636404" cy="973272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Can you learn each set one at a time?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39552" y="332656"/>
            <a:ext cx="7609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assoon Primary"/>
              </a:rPr>
              <a:t>Number bonds 8 &amp; 9</a:t>
            </a:r>
            <a:endParaRPr lang="en-US" sz="5400" b="1" cap="none" spc="300" dirty="0">
              <a:ln w="11430" cmpd="sng">
                <a:solidFill>
                  <a:schemeClr val="bg2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assoon Primary"/>
            </a:endParaRPr>
          </a:p>
        </p:txBody>
      </p:sp>
    </p:spTree>
    <p:extLst>
      <p:ext uri="{BB962C8B-B14F-4D97-AF65-F5344CB8AC3E}">
        <p14:creationId xmlns:p14="http://schemas.microsoft.com/office/powerpoint/2010/main" val="62682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1532</TotalTime>
  <Words>3326</Words>
  <Application>Microsoft Office PowerPoint</Application>
  <PresentationFormat>On-screen Show (4:3)</PresentationFormat>
  <Paragraphs>1089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Arial Black</vt:lpstr>
      <vt:lpstr>Calibri</vt:lpstr>
      <vt:lpstr>Candara</vt:lpstr>
      <vt:lpstr>Comic Sans MS</vt:lpstr>
      <vt:lpstr>Sassoon Primary</vt:lpstr>
      <vt:lpstr>Verdana</vt:lpstr>
      <vt:lpstr>Tradeshow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Number Bonds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r.lacey</dc:creator>
  <cp:lastModifiedBy>R Darrington</cp:lastModifiedBy>
  <cp:revision>202</cp:revision>
  <dcterms:created xsi:type="dcterms:W3CDTF">2014-10-15T07:49:49Z</dcterms:created>
  <dcterms:modified xsi:type="dcterms:W3CDTF">2016-09-12T15:37:20Z</dcterms:modified>
</cp:coreProperties>
</file>