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6" r:id="rId4"/>
    <p:sldId id="287" r:id="rId5"/>
    <p:sldId id="288" r:id="rId6"/>
    <p:sldId id="289" r:id="rId7"/>
    <p:sldId id="290" r:id="rId8"/>
    <p:sldId id="278" r:id="rId9"/>
    <p:sldId id="284" r:id="rId10"/>
    <p:sldId id="257" r:id="rId11"/>
    <p:sldId id="259" r:id="rId12"/>
    <p:sldId id="258" r:id="rId13"/>
    <p:sldId id="274" r:id="rId14"/>
    <p:sldId id="275" r:id="rId15"/>
    <p:sldId id="276" r:id="rId16"/>
    <p:sldId id="261" r:id="rId17"/>
    <p:sldId id="298" r:id="rId18"/>
    <p:sldId id="262" r:id="rId19"/>
    <p:sldId id="264" r:id="rId20"/>
    <p:sldId id="265" r:id="rId21"/>
    <p:sldId id="277" r:id="rId22"/>
    <p:sldId id="281" r:id="rId23"/>
    <p:sldId id="271" r:id="rId24"/>
    <p:sldId id="270" r:id="rId25"/>
    <p:sldId id="297" r:id="rId26"/>
    <p:sldId id="292" r:id="rId27"/>
    <p:sldId id="294" r:id="rId28"/>
    <p:sldId id="29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117293-69E8-4B08-8D04-31A6F487DF08}" type="datetimeFigureOut">
              <a:rPr lang="en-GB" smtClean="0"/>
              <a:t>01/01/2022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128692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117293-69E8-4B08-8D04-31A6F487DF08}" type="datetimeFigureOut">
              <a:rPr lang="en-GB" smtClean="0"/>
              <a:t>01/01/2022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2759438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117293-69E8-4B08-8D04-31A6F487DF08}" type="datetimeFigureOut">
              <a:rPr lang="en-GB" smtClean="0"/>
              <a:t>01/01/2022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46411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117293-69E8-4B08-8D04-31A6F487DF08}" type="datetimeFigureOut">
              <a:rPr lang="en-GB" smtClean="0"/>
              <a:t>01/01/2022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290619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117293-69E8-4B08-8D04-31A6F487DF08}" type="datetimeFigureOut">
              <a:rPr lang="en-GB" smtClean="0"/>
              <a:t>01/01/2022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173851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117293-69E8-4B08-8D04-31A6F487DF08}" type="datetimeFigureOut">
              <a:rPr lang="en-GB" smtClean="0"/>
              <a:t>01/01/2022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2172984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117293-69E8-4B08-8D04-31A6F487DF08}" type="datetimeFigureOut">
              <a:rPr lang="en-GB" smtClean="0"/>
              <a:t>01/01/2022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210740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117293-69E8-4B08-8D04-31A6F487DF08}" type="datetimeFigureOut">
              <a:rPr lang="en-GB" smtClean="0"/>
              <a:t>01/01/2022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223864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17293-69E8-4B08-8D04-31A6F487DF08}" type="datetimeFigureOut">
              <a:rPr lang="en-GB" smtClean="0"/>
              <a:t>01/01/2022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322264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117293-69E8-4B08-8D04-31A6F487DF08}" type="datetimeFigureOut">
              <a:rPr lang="en-GB" smtClean="0"/>
              <a:t>01/01/2022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377696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117293-69E8-4B08-8D04-31A6F487DF08}" type="datetimeFigureOut">
              <a:rPr lang="en-GB" smtClean="0"/>
              <a:t>01/01/2022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815181-ADA2-4F4B-BB17-6D945AB68952}" type="slidenum">
              <a:rPr lang="en-GB" smtClean="0"/>
              <a:t>‹#›</a:t>
            </a:fld>
            <a:endParaRPr lang="en-GB"/>
          </a:p>
        </p:txBody>
      </p:sp>
    </p:spTree>
    <p:extLst>
      <p:ext uri="{BB962C8B-B14F-4D97-AF65-F5344CB8AC3E}">
        <p14:creationId xmlns:p14="http://schemas.microsoft.com/office/powerpoint/2010/main" val="390979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17293-69E8-4B08-8D04-31A6F487DF08}" type="datetimeFigureOut">
              <a:rPr lang="en-GB" smtClean="0"/>
              <a:t>01/01/2022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15181-ADA2-4F4B-BB17-6D945AB68952}" type="slidenum">
              <a:rPr lang="en-GB" smtClean="0"/>
              <a:t>‹#›</a:t>
            </a:fld>
            <a:endParaRPr lang="en-GB"/>
          </a:p>
        </p:txBody>
      </p:sp>
    </p:spTree>
    <p:extLst>
      <p:ext uri="{BB962C8B-B14F-4D97-AF65-F5344CB8AC3E}">
        <p14:creationId xmlns:p14="http://schemas.microsoft.com/office/powerpoint/2010/main" val="5936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Covid-19</a:t>
            </a:r>
            <a:endParaRPr lang="en-GB" dirty="0"/>
          </a:p>
        </p:txBody>
      </p:sp>
      <p:sp>
        <p:nvSpPr>
          <p:cNvPr id="3" name="Subtitle 2"/>
          <p:cNvSpPr>
            <a:spLocks noGrp="1"/>
          </p:cNvSpPr>
          <p:nvPr>
            <p:ph type="subTitle" idx="1"/>
          </p:nvPr>
        </p:nvSpPr>
        <p:spPr/>
        <p:txBody>
          <a:bodyPr/>
          <a:lstStyle/>
          <a:p>
            <a:r>
              <a:rPr lang="en-GB" dirty="0" smtClean="0"/>
              <a:t>Rules and Regulations for staff to keep safe around school</a:t>
            </a:r>
          </a:p>
          <a:p>
            <a:r>
              <a:rPr lang="en-GB" dirty="0" smtClean="0"/>
              <a:t>4.1.22</a:t>
            </a:r>
            <a:endParaRPr lang="en-GB" dirty="0"/>
          </a:p>
        </p:txBody>
      </p:sp>
    </p:spTree>
    <p:extLst>
      <p:ext uri="{BB962C8B-B14F-4D97-AF65-F5344CB8AC3E}">
        <p14:creationId xmlns:p14="http://schemas.microsoft.com/office/powerpoint/2010/main" val="3663004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Entering the building:</a:t>
            </a:r>
            <a:endParaRPr lang="en-GB" dirty="0"/>
          </a:p>
        </p:txBody>
      </p:sp>
      <p:sp>
        <p:nvSpPr>
          <p:cNvPr id="3" name="Content Placeholder 2"/>
          <p:cNvSpPr>
            <a:spLocks noGrp="1"/>
          </p:cNvSpPr>
          <p:nvPr>
            <p:ph idx="1"/>
          </p:nvPr>
        </p:nvSpPr>
        <p:spPr/>
        <p:txBody>
          <a:bodyPr>
            <a:normAutofit/>
          </a:bodyPr>
          <a:lstStyle/>
          <a:p>
            <a:r>
              <a:rPr lang="en-GB" dirty="0" smtClean="0"/>
              <a:t>To </a:t>
            </a:r>
            <a:r>
              <a:rPr lang="en-GB" dirty="0"/>
              <a:t>sign </a:t>
            </a:r>
            <a:r>
              <a:rPr lang="en-GB" dirty="0" smtClean="0"/>
              <a:t>in, please use the new electronic machine, remembering to download the app ideally to reduce anyone touching the screen other than student teachers/essential visitors. If necessary wipe before/after any touch. To start the system use back on finger.</a:t>
            </a:r>
            <a:endParaRPr lang="en-GB" dirty="0"/>
          </a:p>
          <a:p>
            <a:r>
              <a:rPr lang="en-GB" dirty="0" smtClean="0"/>
              <a:t>When entering the school building wash hands with warm, soapy water immediately. </a:t>
            </a:r>
          </a:p>
          <a:p>
            <a:r>
              <a:rPr lang="en-GB" b="1" u="sng" dirty="0" smtClean="0">
                <a:solidFill>
                  <a:srgbClr val="FF0000"/>
                </a:solidFill>
              </a:rPr>
              <a:t>In communal areas and around school when mixing with other adults and pupils school leaders are advising wearing of a mask. </a:t>
            </a:r>
          </a:p>
          <a:p>
            <a:pPr marL="0" indent="0">
              <a:buNone/>
            </a:pPr>
            <a:endParaRPr lang="en-GB" dirty="0" smtClean="0"/>
          </a:p>
          <a:p>
            <a:endParaRPr lang="en-GB" dirty="0"/>
          </a:p>
        </p:txBody>
      </p:sp>
    </p:spTree>
    <p:extLst>
      <p:ext uri="{BB962C8B-B14F-4D97-AF65-F5344CB8AC3E}">
        <p14:creationId xmlns:p14="http://schemas.microsoft.com/office/powerpoint/2010/main" val="275904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Wash Hands! </a:t>
            </a:r>
            <a:endParaRPr lang="en-GB" dirty="0"/>
          </a:p>
        </p:txBody>
      </p:sp>
      <p:pic>
        <p:nvPicPr>
          <p:cNvPr id="4" name="Content Placeholder 3"/>
          <p:cNvPicPr>
            <a:picLocks noGrp="1" noChangeAspect="1"/>
          </p:cNvPicPr>
          <p:nvPr>
            <p:ph idx="1"/>
          </p:nvPr>
        </p:nvPicPr>
        <p:blipFill>
          <a:blip r:embed="rId2"/>
          <a:stretch>
            <a:fillRect/>
          </a:stretch>
        </p:blipFill>
        <p:spPr>
          <a:xfrm>
            <a:off x="4474981" y="365125"/>
            <a:ext cx="4068128" cy="5955404"/>
          </a:xfrm>
          <a:prstGeom prst="rect">
            <a:avLst/>
          </a:prstGeom>
        </p:spPr>
      </p:pic>
    </p:spTree>
    <p:extLst>
      <p:ext uri="{BB962C8B-B14F-4D97-AF65-F5344CB8AC3E}">
        <p14:creationId xmlns:p14="http://schemas.microsoft.com/office/powerpoint/2010/main" val="782428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2058" y="979578"/>
            <a:ext cx="6676754" cy="5862246"/>
          </a:xfrm>
          <a:prstGeom prst="rect">
            <a:avLst/>
          </a:prstGeom>
        </p:spPr>
      </p:pic>
      <p:sp>
        <p:nvSpPr>
          <p:cNvPr id="2" name="Rectangle 1"/>
          <p:cNvSpPr/>
          <p:nvPr/>
        </p:nvSpPr>
        <p:spPr>
          <a:xfrm>
            <a:off x="6979919" y="979578"/>
            <a:ext cx="4591397" cy="5632311"/>
          </a:xfrm>
          <a:prstGeom prst="rect">
            <a:avLst/>
          </a:prstGeom>
        </p:spPr>
        <p:txBody>
          <a:bodyPr wrap="square">
            <a:spAutoFit/>
          </a:bodyPr>
          <a:lstStyle/>
          <a:p>
            <a:r>
              <a:rPr lang="en-GB" sz="3600" dirty="0" smtClean="0">
                <a:solidFill>
                  <a:srgbClr val="FF0000"/>
                </a:solidFill>
              </a:rPr>
              <a:t>When to wash hands:</a:t>
            </a:r>
          </a:p>
          <a:p>
            <a:endParaRPr lang="en-GB" sz="3600" dirty="0" smtClean="0"/>
          </a:p>
          <a:p>
            <a:pPr marL="571500" indent="-571500">
              <a:buFont typeface="Arial" panose="020B0604020202020204" pitchFamily="34" charset="0"/>
              <a:buChar char="•"/>
            </a:pPr>
            <a:r>
              <a:rPr lang="en-GB" sz="3600" dirty="0" smtClean="0"/>
              <a:t>when </a:t>
            </a:r>
            <a:r>
              <a:rPr lang="en-GB" sz="3600" dirty="0"/>
              <a:t>they arrive at the school</a:t>
            </a:r>
          </a:p>
          <a:p>
            <a:r>
              <a:rPr lang="en-GB" sz="3600" dirty="0"/>
              <a:t>• </a:t>
            </a:r>
            <a:r>
              <a:rPr lang="en-GB" sz="3600" dirty="0" smtClean="0"/>
              <a:t>when </a:t>
            </a:r>
            <a:r>
              <a:rPr lang="en-GB" sz="3600" dirty="0"/>
              <a:t>they return from breaks</a:t>
            </a:r>
          </a:p>
          <a:p>
            <a:r>
              <a:rPr lang="en-GB" sz="3600" dirty="0"/>
              <a:t>• when they change rooms</a:t>
            </a:r>
          </a:p>
          <a:p>
            <a:r>
              <a:rPr lang="en-GB" sz="3600" dirty="0"/>
              <a:t>• before and after eating</a:t>
            </a:r>
          </a:p>
        </p:txBody>
      </p:sp>
    </p:spTree>
    <p:extLst>
      <p:ext uri="{BB962C8B-B14F-4D97-AF65-F5344CB8AC3E}">
        <p14:creationId xmlns:p14="http://schemas.microsoft.com/office/powerpoint/2010/main" val="3805468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Medicine in School</a:t>
            </a:r>
            <a:endParaRPr lang="en-GB" dirty="0"/>
          </a:p>
        </p:txBody>
      </p:sp>
      <p:sp>
        <p:nvSpPr>
          <p:cNvPr id="3" name="Content Placeholder 2"/>
          <p:cNvSpPr>
            <a:spLocks noGrp="1"/>
          </p:cNvSpPr>
          <p:nvPr>
            <p:ph idx="1"/>
          </p:nvPr>
        </p:nvSpPr>
        <p:spPr/>
        <p:txBody>
          <a:bodyPr/>
          <a:lstStyle/>
          <a:p>
            <a:r>
              <a:rPr lang="en-GB" dirty="0" smtClean="0"/>
              <a:t>If a child has to take medicine, the parent will come to the reception and complete the form on the table. Leaving it there for staff to collect once left. </a:t>
            </a:r>
          </a:p>
          <a:p>
            <a:r>
              <a:rPr lang="en-GB" dirty="0" smtClean="0"/>
              <a:t>The medicine will be taken with the child to the class teacher.</a:t>
            </a:r>
          </a:p>
          <a:p>
            <a:r>
              <a:rPr lang="en-GB" dirty="0" smtClean="0"/>
              <a:t>The medicine will be taken by staff in that room, to the fridge in staffroom. </a:t>
            </a:r>
          </a:p>
          <a:p>
            <a:r>
              <a:rPr lang="en-GB" dirty="0" smtClean="0"/>
              <a:t>The office staff will inform the class teacher of the time, frequency and amount they have to take. </a:t>
            </a:r>
          </a:p>
          <a:p>
            <a:r>
              <a:rPr lang="en-GB" dirty="0" smtClean="0"/>
              <a:t>Medicine to be collected before home time and  given to the child. </a:t>
            </a:r>
            <a:endParaRPr lang="en-GB" dirty="0"/>
          </a:p>
        </p:txBody>
      </p:sp>
    </p:spTree>
    <p:extLst>
      <p:ext uri="{BB962C8B-B14F-4D97-AF65-F5344CB8AC3E}">
        <p14:creationId xmlns:p14="http://schemas.microsoft.com/office/powerpoint/2010/main" val="2831901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lift</a:t>
            </a:r>
            <a:endParaRPr lang="en-GB" dirty="0"/>
          </a:p>
        </p:txBody>
      </p:sp>
      <p:sp>
        <p:nvSpPr>
          <p:cNvPr id="3" name="Content Placeholder 2"/>
          <p:cNvSpPr>
            <a:spLocks noGrp="1"/>
          </p:cNvSpPr>
          <p:nvPr>
            <p:ph idx="1"/>
          </p:nvPr>
        </p:nvSpPr>
        <p:spPr/>
        <p:txBody>
          <a:bodyPr/>
          <a:lstStyle/>
          <a:p>
            <a:r>
              <a:rPr lang="en-GB" dirty="0" smtClean="0"/>
              <a:t>If a child needs to use the lift children and one adult in at a time to reduce contact. </a:t>
            </a:r>
          </a:p>
          <a:p>
            <a:r>
              <a:rPr lang="en-GB" dirty="0" smtClean="0"/>
              <a:t>Wipe the button before pressing, adult ONLY to touch buttons. Staff will already be wearing masks. Wipe inside buttons and use lift. </a:t>
            </a:r>
          </a:p>
          <a:p>
            <a:r>
              <a:rPr lang="en-GB" dirty="0" smtClean="0"/>
              <a:t>Once out of the lift, use the spray inside the lift, wipe down buttons. </a:t>
            </a:r>
          </a:p>
          <a:p>
            <a:r>
              <a:rPr lang="en-GB" dirty="0" smtClean="0">
                <a:solidFill>
                  <a:srgbClr val="FF0000"/>
                </a:solidFill>
              </a:rPr>
              <a:t>Once in class, upon leaving school, wash hands. </a:t>
            </a:r>
            <a:endParaRPr lang="en-GB" dirty="0">
              <a:solidFill>
                <a:srgbClr val="FF0000"/>
              </a:solidFill>
            </a:endParaRPr>
          </a:p>
        </p:txBody>
      </p:sp>
    </p:spTree>
    <p:extLst>
      <p:ext uri="{BB962C8B-B14F-4D97-AF65-F5344CB8AC3E}">
        <p14:creationId xmlns:p14="http://schemas.microsoft.com/office/powerpoint/2010/main" val="1416253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walking up and downstairs - Bannisters</a:t>
            </a:r>
            <a:endParaRPr lang="en-GB" dirty="0"/>
          </a:p>
        </p:txBody>
      </p:sp>
      <p:sp>
        <p:nvSpPr>
          <p:cNvPr id="3" name="Content Placeholder 2"/>
          <p:cNvSpPr>
            <a:spLocks noGrp="1"/>
          </p:cNvSpPr>
          <p:nvPr>
            <p:ph idx="1"/>
          </p:nvPr>
        </p:nvSpPr>
        <p:spPr/>
        <p:txBody>
          <a:bodyPr/>
          <a:lstStyle/>
          <a:p>
            <a:r>
              <a:rPr lang="en-GB" dirty="0" smtClean="0"/>
              <a:t>If you are having to move from one floor to another: please use a wipe that is situated in the library and upstairs on the cabinet outside the toilet. </a:t>
            </a:r>
          </a:p>
          <a:p>
            <a:r>
              <a:rPr lang="en-GB" dirty="0" smtClean="0"/>
              <a:t>Place the wipe on the bannister and put hand on it to wipe whilst walking up/down so no cross contamination of others.</a:t>
            </a:r>
          </a:p>
          <a:p>
            <a:r>
              <a:rPr lang="en-GB" dirty="0" smtClean="0"/>
              <a:t> </a:t>
            </a:r>
            <a:r>
              <a:rPr lang="en-GB" b="1" u="sng" dirty="0" smtClean="0">
                <a:solidFill>
                  <a:srgbClr val="FF0000"/>
                </a:solidFill>
              </a:rPr>
              <a:t>BEFORE pressing the green button, please use hand sanitizer. </a:t>
            </a:r>
            <a:endParaRPr lang="en-GB" b="1" u="sng" dirty="0">
              <a:solidFill>
                <a:srgbClr val="FF0000"/>
              </a:solidFill>
            </a:endParaRPr>
          </a:p>
          <a:p>
            <a:r>
              <a:rPr lang="en-GB" dirty="0" smtClean="0"/>
              <a:t>Again place wipe in bin and wash hands in the room you are going to. </a:t>
            </a:r>
            <a:endParaRPr lang="en-GB" dirty="0"/>
          </a:p>
        </p:txBody>
      </p:sp>
    </p:spTree>
    <p:extLst>
      <p:ext uri="{BB962C8B-B14F-4D97-AF65-F5344CB8AC3E}">
        <p14:creationId xmlns:p14="http://schemas.microsoft.com/office/powerpoint/2010/main" val="2514164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22874" cy="1325563"/>
          </a:xfrm>
        </p:spPr>
        <p:txBody>
          <a:bodyPr>
            <a:normAutofit/>
          </a:bodyPr>
          <a:lstStyle/>
          <a:p>
            <a:r>
              <a:rPr lang="en-GB" sz="4000" dirty="0" smtClean="0"/>
              <a:t>When leaving the room for break/lunch/home time</a:t>
            </a:r>
            <a:endParaRPr lang="en-GB" sz="4000" dirty="0"/>
          </a:p>
        </p:txBody>
      </p:sp>
      <p:sp>
        <p:nvSpPr>
          <p:cNvPr id="3" name="Content Placeholder 2"/>
          <p:cNvSpPr>
            <a:spLocks noGrp="1"/>
          </p:cNvSpPr>
          <p:nvPr>
            <p:ph idx="1"/>
          </p:nvPr>
        </p:nvSpPr>
        <p:spPr/>
        <p:txBody>
          <a:bodyPr>
            <a:normAutofit/>
          </a:bodyPr>
          <a:lstStyle/>
          <a:p>
            <a:r>
              <a:rPr lang="en-GB" dirty="0" smtClean="0"/>
              <a:t>Wash/sanitise hands upon entry to the classroom, before lunch and after lunch.</a:t>
            </a:r>
          </a:p>
          <a:p>
            <a:r>
              <a:rPr lang="en-GB" dirty="0" smtClean="0"/>
              <a:t>Adult lead the group with a wipe for upstairs classrooms to wipe bannister whilst walking down. </a:t>
            </a:r>
          </a:p>
          <a:p>
            <a:r>
              <a:rPr lang="en-GB" dirty="0" smtClean="0"/>
              <a:t>Adult bringing them in have a wipe to wipe it as they lead the group up. </a:t>
            </a:r>
          </a:p>
          <a:p>
            <a:r>
              <a:rPr lang="en-GB" dirty="0" smtClean="0"/>
              <a:t>Wash hands upon entering the classroom. </a:t>
            </a:r>
          </a:p>
          <a:p>
            <a:endParaRPr lang="en-GB" dirty="0"/>
          </a:p>
        </p:txBody>
      </p:sp>
    </p:spTree>
    <p:extLst>
      <p:ext uri="{BB962C8B-B14F-4D97-AF65-F5344CB8AC3E}">
        <p14:creationId xmlns:p14="http://schemas.microsoft.com/office/powerpoint/2010/main" val="526760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Outdoor external equipment</a:t>
            </a:r>
            <a:endParaRPr lang="en-GB" dirty="0"/>
          </a:p>
        </p:txBody>
      </p:sp>
      <p:sp>
        <p:nvSpPr>
          <p:cNvPr id="3" name="Content Placeholder 2"/>
          <p:cNvSpPr>
            <a:spLocks noGrp="1"/>
          </p:cNvSpPr>
          <p:nvPr>
            <p:ph idx="1"/>
          </p:nvPr>
        </p:nvSpPr>
        <p:spPr/>
        <p:txBody>
          <a:bodyPr>
            <a:normAutofit/>
          </a:bodyPr>
          <a:lstStyle/>
          <a:p>
            <a:r>
              <a:rPr lang="en-GB" sz="4800" dirty="0" smtClean="0"/>
              <a:t>The adventure playground, musical stage and sporting equipment needs to be sprayed after use.</a:t>
            </a:r>
          </a:p>
          <a:p>
            <a:r>
              <a:rPr lang="en-GB" sz="4800" dirty="0" smtClean="0"/>
              <a:t>A member of staff in the area to have a spray to use at end </a:t>
            </a:r>
            <a:r>
              <a:rPr lang="en-GB" sz="4800" smtClean="0"/>
              <a:t>of breaks/lunch.</a:t>
            </a:r>
            <a:endParaRPr lang="en-GB" sz="4800" dirty="0"/>
          </a:p>
        </p:txBody>
      </p:sp>
    </p:spTree>
    <p:extLst>
      <p:ext uri="{BB962C8B-B14F-4D97-AF65-F5344CB8AC3E}">
        <p14:creationId xmlns:p14="http://schemas.microsoft.com/office/powerpoint/2010/main" val="232274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lunch</a:t>
            </a:r>
            <a:endParaRPr lang="en-GB" dirty="0"/>
          </a:p>
        </p:txBody>
      </p:sp>
      <p:sp>
        <p:nvSpPr>
          <p:cNvPr id="3" name="Content Placeholder 2"/>
          <p:cNvSpPr>
            <a:spLocks noGrp="1"/>
          </p:cNvSpPr>
          <p:nvPr>
            <p:ph idx="1"/>
          </p:nvPr>
        </p:nvSpPr>
        <p:spPr/>
        <p:txBody>
          <a:bodyPr>
            <a:normAutofit/>
          </a:bodyPr>
          <a:lstStyle/>
          <a:p>
            <a:r>
              <a:rPr lang="en-GB" dirty="0" smtClean="0"/>
              <a:t>Wash hands before lunch, wipe table where eating. If using picnic benches spray after each class.</a:t>
            </a:r>
          </a:p>
          <a:p>
            <a:r>
              <a:rPr lang="en-GB" dirty="0" smtClean="0"/>
              <a:t>Wash hands, adult leads them out, if upstairs wiping as they walk them down. </a:t>
            </a:r>
          </a:p>
          <a:p>
            <a:r>
              <a:rPr lang="en-GB" dirty="0" smtClean="0"/>
              <a:t>Wash hands upon entering the room. </a:t>
            </a:r>
          </a:p>
          <a:p>
            <a:endParaRPr lang="en-GB" dirty="0" smtClean="0"/>
          </a:p>
          <a:p>
            <a:endParaRPr lang="en-GB" dirty="0"/>
          </a:p>
        </p:txBody>
      </p:sp>
    </p:spTree>
    <p:extLst>
      <p:ext uri="{BB962C8B-B14F-4D97-AF65-F5344CB8AC3E}">
        <p14:creationId xmlns:p14="http://schemas.microsoft.com/office/powerpoint/2010/main" val="1285272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3438"/>
            <a:ext cx="10515600" cy="1325563"/>
          </a:xfrm>
        </p:spPr>
        <p:txBody>
          <a:bodyPr/>
          <a:lstStyle/>
          <a:p>
            <a:r>
              <a:rPr lang="en-GB" dirty="0" smtClean="0"/>
              <a:t>Adult Toilets: </a:t>
            </a:r>
            <a:endParaRPr lang="en-GB" dirty="0"/>
          </a:p>
        </p:txBody>
      </p:sp>
      <p:sp>
        <p:nvSpPr>
          <p:cNvPr id="3" name="Content Placeholder 2"/>
          <p:cNvSpPr>
            <a:spLocks noGrp="1"/>
          </p:cNvSpPr>
          <p:nvPr>
            <p:ph idx="1"/>
          </p:nvPr>
        </p:nvSpPr>
        <p:spPr/>
        <p:txBody>
          <a:bodyPr/>
          <a:lstStyle/>
          <a:p>
            <a:r>
              <a:rPr lang="en-GB" dirty="0" smtClean="0"/>
              <a:t>Wipes and spray will be outside the local toilets at the top of the stairs. </a:t>
            </a:r>
          </a:p>
          <a:p>
            <a:r>
              <a:rPr lang="en-GB" dirty="0" smtClean="0"/>
              <a:t>Before entering, spray handle, seat and taps. </a:t>
            </a:r>
          </a:p>
          <a:p>
            <a:r>
              <a:rPr lang="en-GB" dirty="0" smtClean="0"/>
              <a:t>Do your business.</a:t>
            </a:r>
          </a:p>
          <a:p>
            <a:r>
              <a:rPr lang="en-GB" dirty="0" smtClean="0"/>
              <a:t>When job complete, spray seat, wash hands and then spray taps and wipe hands. </a:t>
            </a:r>
            <a:endParaRPr lang="en-GB" dirty="0"/>
          </a:p>
          <a:p>
            <a:r>
              <a:rPr lang="en-GB" dirty="0" smtClean="0"/>
              <a:t>Leave the wipes and spray outside, ready for next use. </a:t>
            </a:r>
          </a:p>
          <a:p>
            <a:r>
              <a:rPr lang="en-GB" dirty="0" smtClean="0"/>
              <a:t>Be mindful of social distancing, don’t all wait until bell, we will need to be in class on time. </a:t>
            </a:r>
            <a:endParaRPr lang="en-GB" dirty="0"/>
          </a:p>
        </p:txBody>
      </p:sp>
    </p:spTree>
    <p:extLst>
      <p:ext uri="{BB962C8B-B14F-4D97-AF65-F5344CB8AC3E}">
        <p14:creationId xmlns:p14="http://schemas.microsoft.com/office/powerpoint/2010/main" val="239326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normAutofit fontScale="90000"/>
          </a:bodyPr>
          <a:lstStyle/>
          <a:p>
            <a:r>
              <a:rPr lang="en-GB" b="1" u="sng" dirty="0"/>
              <a:t>Essential measures include:</a:t>
            </a:r>
            <a:r>
              <a:rPr lang="en-GB" dirty="0"/>
              <a:t/>
            </a:r>
            <a:br>
              <a:rPr lang="en-GB" dirty="0"/>
            </a:br>
            <a:endParaRPr lang="en-GB" dirty="0"/>
          </a:p>
        </p:txBody>
      </p:sp>
      <p:sp>
        <p:nvSpPr>
          <p:cNvPr id="3" name="Content Placeholder 2"/>
          <p:cNvSpPr>
            <a:spLocks noGrp="1"/>
          </p:cNvSpPr>
          <p:nvPr>
            <p:ph idx="1"/>
          </p:nvPr>
        </p:nvSpPr>
        <p:spPr>
          <a:xfrm>
            <a:off x="838200" y="1018903"/>
            <a:ext cx="10515600" cy="5158060"/>
          </a:xfrm>
        </p:spPr>
        <p:txBody>
          <a:bodyPr>
            <a:normAutofit fontScale="92500"/>
          </a:bodyPr>
          <a:lstStyle/>
          <a:p>
            <a:r>
              <a:rPr lang="en-GB" dirty="0" smtClean="0"/>
              <a:t>a </a:t>
            </a:r>
            <a:r>
              <a:rPr lang="en-GB" dirty="0"/>
              <a:t>requirement that people stay at home if they:</a:t>
            </a:r>
          </a:p>
          <a:p>
            <a:r>
              <a:rPr lang="en-GB" dirty="0" smtClean="0"/>
              <a:t>are </a:t>
            </a:r>
            <a:r>
              <a:rPr lang="en-GB" dirty="0"/>
              <a:t>ill with virus symptoms</a:t>
            </a:r>
          </a:p>
          <a:p>
            <a:r>
              <a:rPr lang="en-GB" dirty="0" smtClean="0"/>
              <a:t> </a:t>
            </a:r>
            <a:r>
              <a:rPr lang="en-GB" dirty="0"/>
              <a:t>have tested positive, even if asymptomatic</a:t>
            </a:r>
          </a:p>
          <a:p>
            <a:r>
              <a:rPr lang="en-GB" dirty="0" smtClean="0"/>
              <a:t>have </a:t>
            </a:r>
            <a:r>
              <a:rPr lang="en-GB" dirty="0"/>
              <a:t>been advised by NHS Test and Trace to do so</a:t>
            </a:r>
          </a:p>
          <a:p>
            <a:r>
              <a:rPr lang="en-GB" dirty="0" smtClean="0"/>
              <a:t>are </a:t>
            </a:r>
            <a:r>
              <a:rPr lang="en-GB" dirty="0"/>
              <a:t>required to self-isolate for travel-related reasons</a:t>
            </a:r>
          </a:p>
          <a:p>
            <a:r>
              <a:rPr lang="en-GB" dirty="0" smtClean="0"/>
              <a:t>robust </a:t>
            </a:r>
            <a:r>
              <a:rPr lang="en-GB" dirty="0"/>
              <a:t>hand and respiratory hygiene</a:t>
            </a:r>
          </a:p>
          <a:p>
            <a:r>
              <a:rPr lang="en-GB" dirty="0" smtClean="0"/>
              <a:t>enhanced </a:t>
            </a:r>
            <a:r>
              <a:rPr lang="en-GB" dirty="0"/>
              <a:t>cleaning and ventilation arrangements</a:t>
            </a:r>
          </a:p>
          <a:p>
            <a:r>
              <a:rPr lang="en-GB" dirty="0" smtClean="0"/>
              <a:t>active </a:t>
            </a:r>
            <a:r>
              <a:rPr lang="en-GB" dirty="0"/>
              <a:t>engagement with NHS Test and Trace</a:t>
            </a:r>
          </a:p>
          <a:p>
            <a:r>
              <a:rPr lang="en-GB" dirty="0" smtClean="0"/>
              <a:t>formal </a:t>
            </a:r>
            <a:r>
              <a:rPr lang="en-GB" dirty="0"/>
              <a:t>consideration of how to reduce contacts and maximise distancing between those in school wherever </a:t>
            </a:r>
            <a:r>
              <a:rPr lang="en-GB" dirty="0" smtClean="0"/>
              <a:t>possible if outbreak occurs</a:t>
            </a:r>
            <a:endParaRPr lang="en-GB" dirty="0"/>
          </a:p>
          <a:p>
            <a:r>
              <a:rPr lang="en-GB" dirty="0" smtClean="0"/>
              <a:t>minimise </a:t>
            </a:r>
            <a:r>
              <a:rPr lang="en-GB" dirty="0"/>
              <a:t>the potential for contamination so far as is reasonably practicable</a:t>
            </a:r>
          </a:p>
        </p:txBody>
      </p:sp>
    </p:spTree>
    <p:extLst>
      <p:ext uri="{BB962C8B-B14F-4D97-AF65-F5344CB8AC3E}">
        <p14:creationId xmlns:p14="http://schemas.microsoft.com/office/powerpoint/2010/main" val="1963788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Photocopier </a:t>
            </a:r>
            <a:endParaRPr lang="en-GB" dirty="0"/>
          </a:p>
        </p:txBody>
      </p:sp>
      <p:sp>
        <p:nvSpPr>
          <p:cNvPr id="3" name="Content Placeholder 2"/>
          <p:cNvSpPr>
            <a:spLocks noGrp="1"/>
          </p:cNvSpPr>
          <p:nvPr>
            <p:ph idx="1"/>
          </p:nvPr>
        </p:nvSpPr>
        <p:spPr/>
        <p:txBody>
          <a:bodyPr/>
          <a:lstStyle/>
          <a:p>
            <a:r>
              <a:rPr lang="en-GB" dirty="0" smtClean="0"/>
              <a:t>Wipes will be in the room on the shelves, wipe down the screen and handles used to operate machines. </a:t>
            </a:r>
          </a:p>
          <a:p>
            <a:r>
              <a:rPr lang="en-GB" dirty="0" smtClean="0"/>
              <a:t>Complete the job and wipe once finished.</a:t>
            </a:r>
          </a:p>
          <a:p>
            <a:r>
              <a:rPr lang="en-GB" dirty="0" smtClean="0"/>
              <a:t>Wipe door handle if used to get in and out. </a:t>
            </a:r>
            <a:endParaRPr lang="en-GB" dirty="0"/>
          </a:p>
        </p:txBody>
      </p:sp>
    </p:spTree>
    <p:extLst>
      <p:ext uri="{BB962C8B-B14F-4D97-AF65-F5344CB8AC3E}">
        <p14:creationId xmlns:p14="http://schemas.microsoft.com/office/powerpoint/2010/main" val="1854746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ICT Suite/Community Room</a:t>
            </a:r>
            <a:endParaRPr lang="en-GB" dirty="0"/>
          </a:p>
        </p:txBody>
      </p:sp>
      <p:sp>
        <p:nvSpPr>
          <p:cNvPr id="3" name="Content Placeholder 2"/>
          <p:cNvSpPr>
            <a:spLocks noGrp="1"/>
          </p:cNvSpPr>
          <p:nvPr>
            <p:ph idx="1"/>
          </p:nvPr>
        </p:nvSpPr>
        <p:spPr/>
        <p:txBody>
          <a:bodyPr/>
          <a:lstStyle/>
          <a:p>
            <a:r>
              <a:rPr lang="en-GB" dirty="0" smtClean="0"/>
              <a:t>The ICT suite upstairs can be used for groups.</a:t>
            </a:r>
          </a:p>
          <a:p>
            <a:r>
              <a:rPr lang="en-GB" dirty="0" smtClean="0"/>
              <a:t>If it is to be used door should remain open for ventilation and all sprayed and wiped before and after use.</a:t>
            </a:r>
          </a:p>
          <a:p>
            <a:r>
              <a:rPr lang="en-GB" dirty="0" smtClean="0"/>
              <a:t>The air con MUST remain OFF at all times in the community room.  </a:t>
            </a:r>
          </a:p>
          <a:p>
            <a:endParaRPr lang="en-GB" dirty="0"/>
          </a:p>
        </p:txBody>
      </p:sp>
    </p:spTree>
    <p:extLst>
      <p:ext uri="{BB962C8B-B14F-4D97-AF65-F5344CB8AC3E}">
        <p14:creationId xmlns:p14="http://schemas.microsoft.com/office/powerpoint/2010/main" val="1281334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Someone ill in school: </a:t>
            </a:r>
            <a:endParaRPr lang="en-GB" dirty="0"/>
          </a:p>
        </p:txBody>
      </p:sp>
      <p:sp>
        <p:nvSpPr>
          <p:cNvPr id="3" name="Content Placeholder 2"/>
          <p:cNvSpPr>
            <a:spLocks noGrp="1"/>
          </p:cNvSpPr>
          <p:nvPr>
            <p:ph idx="1"/>
          </p:nvPr>
        </p:nvSpPr>
        <p:spPr/>
        <p:txBody>
          <a:bodyPr>
            <a:normAutofit fontScale="92500"/>
          </a:bodyPr>
          <a:lstStyle/>
          <a:p>
            <a:r>
              <a:rPr lang="en-GB" dirty="0"/>
              <a:t>For everyone with symptoms, they should avoid using public transport and, wherever possible, be collected by a member of their family or household. </a:t>
            </a:r>
          </a:p>
          <a:p>
            <a:r>
              <a:rPr lang="en-GB" dirty="0"/>
              <a:t>If a pupil is awaiting collection, they should be left in a room on their own if possible and safe to do so. A window should be opened for fresh air ventilation if possible. Appropriate PPE should also be used if close contact is necessary, further information on this can be found in the use of PPE in education, childcare and children’s social care settings guidance. Any rooms they use should be cleaned after they have left. </a:t>
            </a:r>
          </a:p>
          <a:p>
            <a:r>
              <a:rPr lang="en-GB" dirty="0"/>
              <a:t>The household </a:t>
            </a:r>
            <a:r>
              <a:rPr lang="en-GB" dirty="0" smtClean="0"/>
              <a:t>(including any siblings) should follow the PHE and government guidance </a:t>
            </a:r>
            <a:r>
              <a:rPr lang="en-GB" dirty="0"/>
              <a:t>for households with possible or confirmed coronavirus (COVID-19) infection </a:t>
            </a:r>
            <a:r>
              <a:rPr lang="en-GB" dirty="0" smtClean="0"/>
              <a:t>.</a:t>
            </a:r>
            <a:endParaRPr lang="en-GB" dirty="0"/>
          </a:p>
        </p:txBody>
      </p:sp>
    </p:spTree>
    <p:extLst>
      <p:ext uri="{BB962C8B-B14F-4D97-AF65-F5344CB8AC3E}">
        <p14:creationId xmlns:p14="http://schemas.microsoft.com/office/powerpoint/2010/main" val="234445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Someone with symptoms </a:t>
            </a:r>
            <a:endParaRPr lang="en-GB" dirty="0"/>
          </a:p>
        </p:txBody>
      </p:sp>
      <p:sp>
        <p:nvSpPr>
          <p:cNvPr id="3" name="Content Placeholder 2"/>
          <p:cNvSpPr>
            <a:spLocks noGrp="1"/>
          </p:cNvSpPr>
          <p:nvPr>
            <p:ph idx="1"/>
          </p:nvPr>
        </p:nvSpPr>
        <p:spPr/>
        <p:txBody>
          <a:bodyPr>
            <a:normAutofit/>
          </a:bodyPr>
          <a:lstStyle/>
          <a:p>
            <a:r>
              <a:rPr lang="en-GB" b="1" u="sng" dirty="0" smtClean="0">
                <a:solidFill>
                  <a:srgbClr val="FF0000"/>
                </a:solidFill>
              </a:rPr>
              <a:t>If displaying ANY symptoms whatsoever, do NOT come to work, ring your line manager and arrange a test. </a:t>
            </a:r>
          </a:p>
          <a:p>
            <a:r>
              <a:rPr lang="en-GB" dirty="0" smtClean="0"/>
              <a:t> If a member of staff or child in a group were to displays symptoms during the school day, they will be immediately removed from the classroom and taken to an isolation room. They will be asked to book a test straight away.</a:t>
            </a:r>
          </a:p>
          <a:p>
            <a:r>
              <a:rPr lang="en-GB" dirty="0" smtClean="0"/>
              <a:t>School will keep in contact with you and parents should this event take place. </a:t>
            </a:r>
          </a:p>
          <a:p>
            <a:r>
              <a:rPr lang="en-GB" dirty="0" smtClean="0"/>
              <a:t>Staff member/Pupil isolates for </a:t>
            </a:r>
            <a:r>
              <a:rPr lang="en-GB" dirty="0" smtClean="0"/>
              <a:t>7/10 </a:t>
            </a:r>
            <a:r>
              <a:rPr lang="en-GB" dirty="0" smtClean="0"/>
              <a:t>days if positive PCR and Track and Trace contact the close contacts. </a:t>
            </a:r>
            <a:endParaRPr lang="en-GB" dirty="0"/>
          </a:p>
        </p:txBody>
      </p:sp>
    </p:spTree>
    <p:extLst>
      <p:ext uri="{BB962C8B-B14F-4D97-AF65-F5344CB8AC3E}">
        <p14:creationId xmlns:p14="http://schemas.microsoft.com/office/powerpoint/2010/main" val="1883830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 Time</a:t>
            </a:r>
            <a:endParaRPr lang="en-GB" dirty="0"/>
          </a:p>
        </p:txBody>
      </p:sp>
      <p:sp>
        <p:nvSpPr>
          <p:cNvPr id="3" name="Content Placeholder 2"/>
          <p:cNvSpPr>
            <a:spLocks noGrp="1"/>
          </p:cNvSpPr>
          <p:nvPr>
            <p:ph idx="1"/>
          </p:nvPr>
        </p:nvSpPr>
        <p:spPr>
          <a:xfrm>
            <a:off x="838200" y="1375719"/>
            <a:ext cx="10515600" cy="4801244"/>
          </a:xfrm>
        </p:spPr>
        <p:txBody>
          <a:bodyPr>
            <a:normAutofit/>
          </a:bodyPr>
          <a:lstStyle/>
          <a:p>
            <a:r>
              <a:rPr lang="en-GB" dirty="0" smtClean="0"/>
              <a:t>Collect belongings.</a:t>
            </a:r>
          </a:p>
          <a:p>
            <a:r>
              <a:rPr lang="en-GB" dirty="0" smtClean="0"/>
              <a:t>Wash hands.</a:t>
            </a:r>
          </a:p>
          <a:p>
            <a:r>
              <a:rPr lang="en-GB" dirty="0" smtClean="0"/>
              <a:t>Adults using the stairs, at front with a wipe, wiping bannister as children follow. Adult wipes banister upon re-entry to the school building. </a:t>
            </a:r>
          </a:p>
          <a:p>
            <a:r>
              <a:rPr lang="en-GB" b="1" u="sng" dirty="0" smtClean="0">
                <a:solidFill>
                  <a:srgbClr val="FF0000"/>
                </a:solidFill>
              </a:rPr>
              <a:t>Remember, if pressing the green access button use the hand sanitizer before pressing!</a:t>
            </a:r>
            <a:endParaRPr lang="en-GB" b="1" u="sng" dirty="0">
              <a:solidFill>
                <a:srgbClr val="FF0000"/>
              </a:solidFill>
            </a:endParaRPr>
          </a:p>
          <a:p>
            <a:r>
              <a:rPr lang="en-GB" dirty="0" smtClean="0"/>
              <a:t>Wash hands upon entry/and when leaving the building. </a:t>
            </a:r>
          </a:p>
        </p:txBody>
      </p:sp>
    </p:spTree>
    <p:extLst>
      <p:ext uri="{BB962C8B-B14F-4D97-AF65-F5344CB8AC3E}">
        <p14:creationId xmlns:p14="http://schemas.microsoft.com/office/powerpoint/2010/main" val="2058872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Face coverings</a:t>
            </a:r>
            <a:br>
              <a:rPr lang="en-GB" dirty="0" smtClean="0"/>
            </a:br>
            <a:endParaRPr lang="en-GB" dirty="0"/>
          </a:p>
        </p:txBody>
      </p:sp>
      <p:sp>
        <p:nvSpPr>
          <p:cNvPr id="3" name="Content Placeholder 2"/>
          <p:cNvSpPr>
            <a:spLocks noGrp="1"/>
          </p:cNvSpPr>
          <p:nvPr>
            <p:ph idx="1"/>
          </p:nvPr>
        </p:nvSpPr>
        <p:spPr>
          <a:xfrm>
            <a:off x="838200" y="1084217"/>
            <a:ext cx="11140440" cy="5092746"/>
          </a:xfrm>
        </p:spPr>
        <p:txBody>
          <a:bodyPr>
            <a:normAutofit fontScale="92500" lnSpcReduction="10000"/>
          </a:bodyPr>
          <a:lstStyle/>
          <a:p>
            <a:endParaRPr lang="en-GB" dirty="0" smtClean="0"/>
          </a:p>
          <a:p>
            <a:r>
              <a:rPr lang="en-GB" dirty="0" smtClean="0"/>
              <a:t>Face coverings are no longer advised for pupils, staff and visitors either in classrooms or in communal areas.</a:t>
            </a:r>
          </a:p>
          <a:p>
            <a:r>
              <a:rPr lang="en-GB" dirty="0" smtClean="0"/>
              <a:t>However, we are strongly recommending that face masks are worn in communal areas.</a:t>
            </a:r>
          </a:p>
          <a:p>
            <a:r>
              <a:rPr lang="en-GB" dirty="0" smtClean="0"/>
              <a:t>Staff have the option to continue to wear if </a:t>
            </a:r>
            <a:r>
              <a:rPr lang="en-GB" dirty="0" smtClean="0"/>
              <a:t>required in class especially if positive cases occur.</a:t>
            </a:r>
            <a:endParaRPr lang="en-GB" dirty="0" smtClean="0"/>
          </a:p>
          <a:p>
            <a:pPr marL="0" indent="0">
              <a:buNone/>
            </a:pPr>
            <a:r>
              <a:rPr lang="en-GB" dirty="0" smtClean="0"/>
              <a:t>This guidance may change in the future depending on numbers.</a:t>
            </a:r>
          </a:p>
          <a:p>
            <a:endParaRPr lang="en-GB" dirty="0" smtClean="0"/>
          </a:p>
          <a:p>
            <a:r>
              <a:rPr lang="en-GB" dirty="0" smtClean="0"/>
              <a:t>The government has removed the requirement to wear face coverings in law but expects and recommends that they are worn in enclosed and crowded spaces where you may come into contact with people you don’t normally meet. This includes public transport and dedicated transport to school or college.</a:t>
            </a:r>
          </a:p>
          <a:p>
            <a:endParaRPr lang="en-GB" dirty="0"/>
          </a:p>
        </p:txBody>
      </p:sp>
    </p:spTree>
    <p:extLst>
      <p:ext uri="{BB962C8B-B14F-4D97-AF65-F5344CB8AC3E}">
        <p14:creationId xmlns:p14="http://schemas.microsoft.com/office/powerpoint/2010/main" val="1671038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69" y="156120"/>
            <a:ext cx="10515600" cy="836658"/>
          </a:xfrm>
        </p:spPr>
        <p:txBody>
          <a:bodyPr/>
          <a:lstStyle/>
          <a:p>
            <a:r>
              <a:rPr lang="en-GB" dirty="0" smtClean="0"/>
              <a:t>Attendance and remote learning:</a:t>
            </a:r>
            <a:endParaRPr lang="en-GB" dirty="0"/>
          </a:p>
        </p:txBody>
      </p:sp>
      <p:sp>
        <p:nvSpPr>
          <p:cNvPr id="3" name="Content Placeholder 2"/>
          <p:cNvSpPr>
            <a:spLocks noGrp="1"/>
          </p:cNvSpPr>
          <p:nvPr>
            <p:ph idx="1"/>
          </p:nvPr>
        </p:nvSpPr>
        <p:spPr>
          <a:xfrm>
            <a:off x="261257" y="862149"/>
            <a:ext cx="11092543" cy="5314814"/>
          </a:xfrm>
        </p:spPr>
        <p:txBody>
          <a:bodyPr>
            <a:normAutofit fontScale="70000" lnSpcReduction="20000"/>
          </a:bodyPr>
          <a:lstStyle/>
          <a:p>
            <a:r>
              <a:rPr lang="en-GB" dirty="0" smtClean="0"/>
              <a:t>School attendance is mandatory for all pupils of compulsory school age and it is a priority to ensure that as many children as possible regularly attend school.</a:t>
            </a:r>
          </a:p>
          <a:p>
            <a:r>
              <a:rPr lang="en-GB" dirty="0" smtClean="0"/>
              <a:t>Where a child is required to self-isolate or quarantine because of COVID-19 in accordance with relevant legislation or guidance published by PHE or the DHSC they should be recorded as code X (not attending in circumstances related to coronavirus). Where they are unable to attend because they have a confirmed case of COVID-19 they should be recorded as code I (illness).</a:t>
            </a:r>
          </a:p>
          <a:p>
            <a:r>
              <a:rPr lang="en-GB" dirty="0" smtClean="0"/>
              <a:t>For pupils abroad who are unable to return, code X is unlikely to apply. In some specific cases, code Y (unable to attend due to exceptional circumstances) will apply. Further guidance about the use of codes is provided in the school attendance guidance.</a:t>
            </a:r>
          </a:p>
          <a:p>
            <a:r>
              <a:rPr lang="en-GB" dirty="0" smtClean="0"/>
              <a:t>Not all people with COVID-19 have symptoms. Where appropriate, you should support those who need to self-isolate because they have tested positive to work or learn from home if they are well enough to do so. Schools subject to the remote education temporary continuity direction are required to provide remote education to pupils covered by the direction where their attendance would be contrary to government guidance or legislation around COVID-19.</a:t>
            </a:r>
          </a:p>
          <a:p>
            <a:r>
              <a:rPr lang="en-GB" dirty="0" smtClean="0"/>
              <a:t>You should maintain your capacity to deliver high-quality remote education for the next academic year, including for pupils who are abroad, and facing challenges to return due to COVID-19 travel restrictions, for the period they are abroad.</a:t>
            </a:r>
          </a:p>
          <a:p>
            <a:r>
              <a:rPr lang="en-GB" dirty="0" smtClean="0"/>
              <a:t>The remote education provided should be equivalent in length to the core teaching pupils would receive in school.</a:t>
            </a:r>
            <a:endParaRPr lang="en-GB" dirty="0"/>
          </a:p>
        </p:txBody>
      </p:sp>
    </p:spTree>
    <p:extLst>
      <p:ext uri="{BB962C8B-B14F-4D97-AF65-F5344CB8AC3E}">
        <p14:creationId xmlns:p14="http://schemas.microsoft.com/office/powerpoint/2010/main" val="3052213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 meals</a:t>
            </a:r>
            <a:br>
              <a:rPr lang="en-GB" dirty="0" smtClean="0"/>
            </a:br>
            <a:endParaRPr lang="en-GB" dirty="0"/>
          </a:p>
        </p:txBody>
      </p:sp>
      <p:sp>
        <p:nvSpPr>
          <p:cNvPr id="3" name="Content Placeholder 2"/>
          <p:cNvSpPr>
            <a:spLocks noGrp="1"/>
          </p:cNvSpPr>
          <p:nvPr>
            <p:ph idx="1"/>
          </p:nvPr>
        </p:nvSpPr>
        <p:spPr/>
        <p:txBody>
          <a:bodyPr/>
          <a:lstStyle/>
          <a:p>
            <a:endParaRPr lang="en-GB" dirty="0" smtClean="0"/>
          </a:p>
          <a:p>
            <a:r>
              <a:rPr lang="en-GB" dirty="0" smtClean="0"/>
              <a:t>You should continue to provide free school meal support to any pupils who are eligible for benefits-related free school meals and who are learning at home during term time.</a:t>
            </a:r>
          </a:p>
          <a:p>
            <a:endParaRPr lang="en-GB" dirty="0" smtClean="0"/>
          </a:p>
          <a:p>
            <a:r>
              <a:rPr lang="en-GB" dirty="0" smtClean="0"/>
              <a:t>More information on providing school meals during the COVID-19 pandemic is available.</a:t>
            </a:r>
          </a:p>
          <a:p>
            <a:endParaRPr lang="en-GB" dirty="0"/>
          </a:p>
        </p:txBody>
      </p:sp>
    </p:spTree>
    <p:extLst>
      <p:ext uri="{BB962C8B-B14F-4D97-AF65-F5344CB8AC3E}">
        <p14:creationId xmlns:p14="http://schemas.microsoft.com/office/powerpoint/2010/main" val="2681620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062"/>
            <a:ext cx="10515600" cy="1325563"/>
          </a:xfrm>
        </p:spPr>
        <p:txBody>
          <a:bodyPr/>
          <a:lstStyle/>
          <a:p>
            <a:r>
              <a:rPr lang="en-GB" dirty="0" smtClean="0"/>
              <a:t>Inspection</a:t>
            </a:r>
            <a:br>
              <a:rPr lang="en-GB" dirty="0" smtClean="0"/>
            </a:br>
            <a:endParaRPr lang="en-GB" dirty="0"/>
          </a:p>
        </p:txBody>
      </p:sp>
      <p:sp>
        <p:nvSpPr>
          <p:cNvPr id="3" name="Content Placeholder 2"/>
          <p:cNvSpPr>
            <a:spLocks noGrp="1"/>
          </p:cNvSpPr>
          <p:nvPr>
            <p:ph idx="1"/>
          </p:nvPr>
        </p:nvSpPr>
        <p:spPr/>
        <p:txBody>
          <a:bodyPr>
            <a:normAutofit lnSpcReduction="10000"/>
          </a:bodyPr>
          <a:lstStyle/>
          <a:p>
            <a:endParaRPr lang="en-GB" dirty="0" smtClean="0"/>
          </a:p>
          <a:p>
            <a:r>
              <a:rPr lang="en-GB" dirty="0" smtClean="0"/>
              <a:t>For state-funded schools, it is intended that Ofsted will return to a full programme of routine inspections from September 2021 and will aim to inspect every state-funded school within the next 5 academic years. This will mean an extension of up to 6 terms in the inspection interval for those schools not inspected since the start of the pandemic. Regulations will give effect to these arrangements. Within the 5-year period, Ofsted will continue to prioritise schools most in need of inspection, particularly those with the lowest Ofsted grades. It will also prioritise outstanding schools that were previously exempt from routine inspection that have gone the longest without a visit.</a:t>
            </a:r>
          </a:p>
          <a:p>
            <a:endParaRPr lang="en-GB" dirty="0"/>
          </a:p>
        </p:txBody>
      </p:sp>
    </p:spTree>
    <p:extLst>
      <p:ext uri="{BB962C8B-B14F-4D97-AF65-F5344CB8AC3E}">
        <p14:creationId xmlns:p14="http://schemas.microsoft.com/office/powerpoint/2010/main" val="1871220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Control measures </a:t>
            </a:r>
            <a:r>
              <a:rPr lang="en-GB" dirty="0"/>
              <a:t/>
            </a:r>
            <a:br>
              <a:rPr lang="en-GB" dirty="0"/>
            </a:br>
            <a:endParaRPr lang="en-GB" dirty="0"/>
          </a:p>
        </p:txBody>
      </p:sp>
      <p:sp>
        <p:nvSpPr>
          <p:cNvPr id="3" name="Content Placeholder 2"/>
          <p:cNvSpPr>
            <a:spLocks noGrp="1"/>
          </p:cNvSpPr>
          <p:nvPr>
            <p:ph idx="1"/>
          </p:nvPr>
        </p:nvSpPr>
        <p:spPr/>
        <p:txBody>
          <a:bodyPr/>
          <a:lstStyle/>
          <a:p>
            <a:r>
              <a:rPr lang="en-GB" b="1" dirty="0" smtClean="0"/>
              <a:t>You </a:t>
            </a:r>
            <a:r>
              <a:rPr lang="en-GB" b="1" dirty="0"/>
              <a:t>should: </a:t>
            </a:r>
            <a:endParaRPr lang="en-GB" dirty="0"/>
          </a:p>
          <a:p>
            <a:r>
              <a:rPr lang="en-GB" dirty="0"/>
              <a:t>1. Ensure good hygiene for everyone. </a:t>
            </a:r>
          </a:p>
          <a:p>
            <a:r>
              <a:rPr lang="en-GB" dirty="0"/>
              <a:t>2. Maintain appropriate cleaning regimes. </a:t>
            </a:r>
          </a:p>
          <a:p>
            <a:r>
              <a:rPr lang="en-GB" dirty="0"/>
              <a:t>3. Keep occupied spaces well ventilated. </a:t>
            </a:r>
          </a:p>
          <a:p>
            <a:r>
              <a:rPr lang="en-GB" dirty="0"/>
              <a:t>4. Follow public health advice on testing, self-isolation and managing confirmed cases of COVID-19. </a:t>
            </a:r>
          </a:p>
        </p:txBody>
      </p:sp>
    </p:spTree>
    <p:extLst>
      <p:ext uri="{BB962C8B-B14F-4D97-AF65-F5344CB8AC3E}">
        <p14:creationId xmlns:p14="http://schemas.microsoft.com/office/powerpoint/2010/main" val="3576134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Hygiene:</a:t>
            </a:r>
            <a:endParaRPr lang="en-GB" dirty="0"/>
          </a:p>
        </p:txBody>
      </p:sp>
      <p:sp>
        <p:nvSpPr>
          <p:cNvPr id="3" name="Content Placeholder 2"/>
          <p:cNvSpPr>
            <a:spLocks noGrp="1"/>
          </p:cNvSpPr>
          <p:nvPr>
            <p:ph idx="1"/>
          </p:nvPr>
        </p:nvSpPr>
        <p:spPr/>
        <p:txBody>
          <a:bodyPr>
            <a:normAutofit fontScale="70000" lnSpcReduction="20000"/>
          </a:bodyPr>
          <a:lstStyle/>
          <a:p>
            <a:r>
              <a:rPr lang="en-GB" b="1" dirty="0"/>
              <a:t>1. Ensure good hygiene for everyone </a:t>
            </a:r>
            <a:endParaRPr lang="en-GB" dirty="0"/>
          </a:p>
          <a:p>
            <a:r>
              <a:rPr lang="en-GB" b="1" dirty="0"/>
              <a:t>Hand hygiene </a:t>
            </a:r>
            <a:endParaRPr lang="en-GB" dirty="0"/>
          </a:p>
          <a:p>
            <a:r>
              <a:rPr lang="en-GB" dirty="0"/>
              <a:t>Frequent and thorough hand cleaning should now be regular practice. You should continue to ensure that pupils clean their hands regularly. This can be done with soap and water or hand sanitiser. </a:t>
            </a:r>
            <a:r>
              <a:rPr lang="en-GB" dirty="0" smtClean="0"/>
              <a:t>After play, after lunch etc. </a:t>
            </a:r>
            <a:endParaRPr lang="en-GB" dirty="0"/>
          </a:p>
          <a:p>
            <a:r>
              <a:rPr lang="en-GB" b="1" dirty="0"/>
              <a:t>Respiratory hygiene </a:t>
            </a:r>
            <a:endParaRPr lang="en-GB" dirty="0"/>
          </a:p>
          <a:p>
            <a:r>
              <a:rPr lang="en-GB" dirty="0"/>
              <a:t>The ‘catch it, bin it, kill it’ approach continues to be very important. </a:t>
            </a:r>
          </a:p>
          <a:p>
            <a:r>
              <a:rPr lang="en-GB" dirty="0"/>
              <a:t>The e-Bug COVID-19 website contains free resources for you, including materials to encourage good hand and respiratory hygiene. </a:t>
            </a:r>
          </a:p>
          <a:p>
            <a:r>
              <a:rPr lang="en-GB" b="1" dirty="0"/>
              <a:t>Use of personal protective equipment (PPE) </a:t>
            </a:r>
            <a:endParaRPr lang="en-GB" dirty="0"/>
          </a:p>
          <a:p>
            <a:r>
              <a:rPr lang="en-GB" dirty="0"/>
              <a:t>Most staff in schools will not require PPE beyond what they would normally need for their work. The guidance on the use of PPE in education, childcare and children’s social care settings provides more information on the use of PPE for COVID-19. </a:t>
            </a:r>
            <a:endParaRPr lang="en-GB" dirty="0" smtClean="0"/>
          </a:p>
          <a:p>
            <a:r>
              <a:rPr lang="en-GB" dirty="0" smtClean="0"/>
              <a:t>ECM Trust are recommending use of masks in classes with positi</a:t>
            </a:r>
            <a:r>
              <a:rPr lang="en-GB" dirty="0" smtClean="0"/>
              <a:t>ve cases and when walking around school.</a:t>
            </a:r>
            <a:endParaRPr lang="en-GB" dirty="0" smtClean="0"/>
          </a:p>
        </p:txBody>
      </p:sp>
    </p:spTree>
    <p:extLst>
      <p:ext uri="{BB962C8B-B14F-4D97-AF65-F5344CB8AC3E}">
        <p14:creationId xmlns:p14="http://schemas.microsoft.com/office/powerpoint/2010/main" val="274425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2. Maintain appropriate cleaning regimes, using standard products such as detergents </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smtClean="0"/>
              <a:t>You </a:t>
            </a:r>
            <a:r>
              <a:rPr lang="en-GB" dirty="0"/>
              <a:t>should put in place and maintain an appropriate cleaning schedule. This should include regular cleaning of areas and equipment (for example, twice per day), with a particular focus on frequently touched surfaces. </a:t>
            </a:r>
          </a:p>
          <a:p>
            <a:r>
              <a:rPr lang="en-GB" dirty="0"/>
              <a:t>PHE has published guidance on the cleaning of non-healthcare settings. </a:t>
            </a:r>
          </a:p>
          <a:p>
            <a:r>
              <a:rPr lang="en-GB" b="1" u="sng" dirty="0"/>
              <a:t>Use of spray:</a:t>
            </a:r>
          </a:p>
          <a:p>
            <a:r>
              <a:rPr lang="en-GB" dirty="0"/>
              <a:t>School will continue with the spray and wipe down hotspots, ensuring children are washing hands</a:t>
            </a:r>
            <a:r>
              <a:rPr lang="en-GB" dirty="0" smtClean="0"/>
              <a:t>. Children’s toilets to be sprayed regularly, limit numbers and use own phase toilet. </a:t>
            </a:r>
            <a:r>
              <a:rPr lang="en-GB" dirty="0"/>
              <a:t>Staff to use this especially in communal areas and toilets still. </a:t>
            </a:r>
          </a:p>
          <a:p>
            <a:endParaRPr lang="en-GB" dirty="0"/>
          </a:p>
        </p:txBody>
      </p:sp>
    </p:spTree>
    <p:extLst>
      <p:ext uri="{BB962C8B-B14F-4D97-AF65-F5344CB8AC3E}">
        <p14:creationId xmlns:p14="http://schemas.microsoft.com/office/powerpoint/2010/main" val="1577211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 Keep occupied spaces well ventilated </a:t>
            </a:r>
            <a:endParaRPr lang="en-GB" dirty="0"/>
          </a:p>
        </p:txBody>
      </p:sp>
      <p:sp>
        <p:nvSpPr>
          <p:cNvPr id="3" name="Content Placeholder 2"/>
          <p:cNvSpPr>
            <a:spLocks noGrp="1"/>
          </p:cNvSpPr>
          <p:nvPr>
            <p:ph idx="1"/>
          </p:nvPr>
        </p:nvSpPr>
        <p:spPr/>
        <p:txBody>
          <a:bodyPr/>
          <a:lstStyle/>
          <a:p>
            <a:r>
              <a:rPr lang="en-GB" dirty="0"/>
              <a:t>When your school is in operation, it is important to ensure it is well ventilated and that a comfortable teaching environment is </a:t>
            </a:r>
            <a:r>
              <a:rPr lang="en-GB" dirty="0" smtClean="0"/>
              <a:t>maintained.</a:t>
            </a:r>
          </a:p>
          <a:p>
            <a:endParaRPr lang="en-GB" dirty="0"/>
          </a:p>
          <a:p>
            <a:r>
              <a:rPr lang="en-GB" dirty="0" smtClean="0"/>
              <a:t> </a:t>
            </a:r>
            <a:r>
              <a:rPr lang="en-GB" dirty="0"/>
              <a:t>You should balance the need for increased ventilation while maintaining a comfortable temperature. </a:t>
            </a:r>
            <a:endParaRPr lang="en-GB" dirty="0" smtClean="0"/>
          </a:p>
          <a:p>
            <a:endParaRPr lang="en-GB" dirty="0"/>
          </a:p>
          <a:p>
            <a:r>
              <a:rPr lang="en-GB" dirty="0" smtClean="0"/>
              <a:t>When using the hall ensure windows are open and doors ajar. </a:t>
            </a:r>
            <a:endParaRPr lang="en-GB" dirty="0"/>
          </a:p>
        </p:txBody>
      </p:sp>
    </p:spTree>
    <p:extLst>
      <p:ext uri="{BB962C8B-B14F-4D97-AF65-F5344CB8AC3E}">
        <p14:creationId xmlns:p14="http://schemas.microsoft.com/office/powerpoint/2010/main" val="3185773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Follow public health advice on testing, self-isolation and managing confirmed cases of COVID-19 </a:t>
            </a:r>
            <a:endParaRPr lang="en-GB" dirty="0"/>
          </a:p>
        </p:txBody>
      </p:sp>
      <p:sp>
        <p:nvSpPr>
          <p:cNvPr id="3" name="Content Placeholder 2"/>
          <p:cNvSpPr>
            <a:spLocks noGrp="1"/>
          </p:cNvSpPr>
          <p:nvPr>
            <p:ph idx="1"/>
          </p:nvPr>
        </p:nvSpPr>
        <p:spPr/>
        <p:txBody>
          <a:bodyPr/>
          <a:lstStyle/>
          <a:p>
            <a:r>
              <a:rPr lang="en-GB" dirty="0"/>
              <a:t>Pupils, staff and other adults should follow public health advice on when to self-isolate and what to do. They should </a:t>
            </a:r>
            <a:r>
              <a:rPr lang="en-GB" dirty="0">
                <a:solidFill>
                  <a:srgbClr val="FF0000"/>
                </a:solidFill>
              </a:rPr>
              <a:t>not</a:t>
            </a:r>
            <a:r>
              <a:rPr lang="en-GB" dirty="0"/>
              <a:t> come into school if they have symptoms, have had a positive test result or other reasons requiring them to stay at home due to the risk of them passing on COVID-19 (for example, they are required to quarantine). </a:t>
            </a:r>
            <a:endParaRPr lang="en-GB" dirty="0" smtClean="0"/>
          </a:p>
          <a:p>
            <a:endParaRPr lang="en-GB" dirty="0"/>
          </a:p>
          <a:p>
            <a:r>
              <a:rPr lang="en-GB" dirty="0" smtClean="0"/>
              <a:t>Staff with symptoms should get tested as soon as possible and return when receiving a negative result.</a:t>
            </a:r>
            <a:endParaRPr lang="en-GB" dirty="0"/>
          </a:p>
        </p:txBody>
      </p:sp>
    </p:spTree>
    <p:extLst>
      <p:ext uri="{BB962C8B-B14F-4D97-AF65-F5344CB8AC3E}">
        <p14:creationId xmlns:p14="http://schemas.microsoft.com/office/powerpoint/2010/main" val="2078392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b="1" u="sng" dirty="0" smtClean="0">
                <a:solidFill>
                  <a:srgbClr val="FF0000"/>
                </a:solidFill>
              </a:rPr>
              <a:t>Before even entering the building you MUST: </a:t>
            </a:r>
            <a:endParaRPr lang="en-GB" sz="5400" b="1" u="sng" dirty="0">
              <a:solidFill>
                <a:srgbClr val="FF0000"/>
              </a:solidFill>
            </a:endParaRPr>
          </a:p>
        </p:txBody>
      </p:sp>
      <p:sp>
        <p:nvSpPr>
          <p:cNvPr id="3" name="Content Placeholder 2"/>
          <p:cNvSpPr>
            <a:spLocks noGrp="1"/>
          </p:cNvSpPr>
          <p:nvPr>
            <p:ph idx="1"/>
          </p:nvPr>
        </p:nvSpPr>
        <p:spPr/>
        <p:txBody>
          <a:bodyPr>
            <a:noAutofit/>
          </a:bodyPr>
          <a:lstStyle/>
          <a:p>
            <a:pPr algn="ctr"/>
            <a:r>
              <a:rPr lang="en-GB" sz="3600" b="1" dirty="0"/>
              <a:t>Ensuring that pupils, staff and other adults do not come into the school if they have coronavirus (COVID-19) symptoms or have tested positive in at least the last </a:t>
            </a:r>
            <a:r>
              <a:rPr lang="en-GB" sz="3600" b="1" dirty="0" smtClean="0"/>
              <a:t>7/10 </a:t>
            </a:r>
            <a:r>
              <a:rPr lang="en-GB" sz="3600" b="1" dirty="0"/>
              <a:t>days and ensuring anyone developing those symptoms during the school day is sent </a:t>
            </a:r>
            <a:r>
              <a:rPr lang="en-GB" sz="3600" b="1" dirty="0" smtClean="0"/>
              <a:t>home and get a test, </a:t>
            </a:r>
            <a:r>
              <a:rPr lang="en-GB" sz="3600" b="1" dirty="0"/>
              <a:t>are essential actions to reduce the risk in schools and further drive down transmission of coronavirus (COVID-19).</a:t>
            </a:r>
          </a:p>
        </p:txBody>
      </p:sp>
    </p:spTree>
    <p:extLst>
      <p:ext uri="{BB962C8B-B14F-4D97-AF65-F5344CB8AC3E}">
        <p14:creationId xmlns:p14="http://schemas.microsoft.com/office/powerpoint/2010/main" val="631511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taking Part in the Lateral Flow Testing:</a:t>
            </a:r>
            <a:endParaRPr lang="en-GB" dirty="0"/>
          </a:p>
        </p:txBody>
      </p:sp>
      <p:sp>
        <p:nvSpPr>
          <p:cNvPr id="3" name="Content Placeholder 2"/>
          <p:cNvSpPr>
            <a:spLocks noGrp="1"/>
          </p:cNvSpPr>
          <p:nvPr>
            <p:ph idx="1"/>
          </p:nvPr>
        </p:nvSpPr>
        <p:spPr/>
        <p:txBody>
          <a:bodyPr/>
          <a:lstStyle/>
          <a:p>
            <a:r>
              <a:rPr lang="en-GB" dirty="0" smtClean="0"/>
              <a:t>Staff taking part in the lateral flow testing will take tests on a </a:t>
            </a:r>
            <a:r>
              <a:rPr lang="en-GB" b="1" dirty="0" smtClean="0">
                <a:solidFill>
                  <a:srgbClr val="FF0000"/>
                </a:solidFill>
              </a:rPr>
              <a:t>Sunday morning</a:t>
            </a:r>
            <a:r>
              <a:rPr lang="en-GB" dirty="0" smtClean="0"/>
              <a:t> and a </a:t>
            </a:r>
            <a:r>
              <a:rPr lang="en-GB" b="1" dirty="0" smtClean="0">
                <a:solidFill>
                  <a:srgbClr val="FF0000"/>
                </a:solidFill>
              </a:rPr>
              <a:t>Wednesday evening</a:t>
            </a:r>
            <a:r>
              <a:rPr lang="en-GB" dirty="0" smtClean="0"/>
              <a:t>. </a:t>
            </a:r>
          </a:p>
          <a:p>
            <a:r>
              <a:rPr lang="en-GB" dirty="0" smtClean="0"/>
              <a:t>Results to be reported to school. </a:t>
            </a:r>
          </a:p>
          <a:p>
            <a:r>
              <a:rPr lang="en-GB" dirty="0" smtClean="0"/>
              <a:t>Report to the DFE. </a:t>
            </a:r>
          </a:p>
          <a:p>
            <a:r>
              <a:rPr lang="en-GB" dirty="0" smtClean="0"/>
              <a:t>Be responsible for ensuring you collect the test packs when you are down to 4. </a:t>
            </a:r>
            <a:endParaRPr lang="en-GB" dirty="0"/>
          </a:p>
          <a:p>
            <a:r>
              <a:rPr lang="en-GB" dirty="0" smtClean="0"/>
              <a:t>LFTs to be used daily in a contact or increased number of positive cases. </a:t>
            </a:r>
          </a:p>
        </p:txBody>
      </p:sp>
    </p:spTree>
    <p:extLst>
      <p:ext uri="{BB962C8B-B14F-4D97-AF65-F5344CB8AC3E}">
        <p14:creationId xmlns:p14="http://schemas.microsoft.com/office/powerpoint/2010/main" val="1900782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TotalTime>
  <Words>2299</Words>
  <Application>Microsoft Office PowerPoint</Application>
  <PresentationFormat>Widescreen</PresentationFormat>
  <Paragraphs>145</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Covid-19</vt:lpstr>
      <vt:lpstr>Essential measures include: </vt:lpstr>
      <vt:lpstr>Control measures  </vt:lpstr>
      <vt:lpstr>Good Hygiene:</vt:lpstr>
      <vt:lpstr>2. Maintain appropriate cleaning regimes, using standard products such as detergents  </vt:lpstr>
      <vt:lpstr>3. Keep occupied spaces well ventilated </vt:lpstr>
      <vt:lpstr>Follow public health advice on testing, self-isolation and managing confirmed cases of COVID-19 </vt:lpstr>
      <vt:lpstr>Before even entering the building you MUST: </vt:lpstr>
      <vt:lpstr>If taking Part in the Lateral Flow Testing:</vt:lpstr>
      <vt:lpstr>Entering the building:</vt:lpstr>
      <vt:lpstr>Wash Hands! </vt:lpstr>
      <vt:lpstr>PowerPoint Presentation</vt:lpstr>
      <vt:lpstr>Medicine in School</vt:lpstr>
      <vt:lpstr>Use of lift</vt:lpstr>
      <vt:lpstr>If walking up and downstairs - Bannisters</vt:lpstr>
      <vt:lpstr>When leaving the room for break/lunch/home time</vt:lpstr>
      <vt:lpstr>Outdoor external equipment</vt:lpstr>
      <vt:lpstr>After lunch</vt:lpstr>
      <vt:lpstr>Adult Toilets: </vt:lpstr>
      <vt:lpstr>Photocopier </vt:lpstr>
      <vt:lpstr>ICT Suite/Community Room</vt:lpstr>
      <vt:lpstr>Someone ill in school: </vt:lpstr>
      <vt:lpstr>Someone with symptoms </vt:lpstr>
      <vt:lpstr>Home Time</vt:lpstr>
      <vt:lpstr>Face coverings </vt:lpstr>
      <vt:lpstr>Attendance and remote learning:</vt:lpstr>
      <vt:lpstr>School meals </vt:lpstr>
      <vt:lpstr>Inspection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dc:title>
  <dc:creator>T.Smith</dc:creator>
  <cp:lastModifiedBy>T Smith</cp:lastModifiedBy>
  <cp:revision>53</cp:revision>
  <cp:lastPrinted>2020-05-28T13:48:02Z</cp:lastPrinted>
  <dcterms:created xsi:type="dcterms:W3CDTF">2020-05-20T17:56:18Z</dcterms:created>
  <dcterms:modified xsi:type="dcterms:W3CDTF">2022-01-01T16:20:42Z</dcterms:modified>
</cp:coreProperties>
</file>